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5"/>
  </p:sldMasterIdLst>
  <p:notesMasterIdLst>
    <p:notesMasterId r:id="rId39"/>
  </p:notesMasterIdLst>
  <p:handoutMasterIdLst>
    <p:handoutMasterId r:id="rId40"/>
  </p:handoutMasterIdLst>
  <p:sldIdLst>
    <p:sldId id="276" r:id="rId6"/>
    <p:sldId id="310" r:id="rId7"/>
    <p:sldId id="278" r:id="rId8"/>
    <p:sldId id="281" r:id="rId9"/>
    <p:sldId id="329" r:id="rId10"/>
    <p:sldId id="312" r:id="rId11"/>
    <p:sldId id="314" r:id="rId12"/>
    <p:sldId id="315" r:id="rId13"/>
    <p:sldId id="319" r:id="rId14"/>
    <p:sldId id="338" r:id="rId15"/>
    <p:sldId id="320" r:id="rId16"/>
    <p:sldId id="321" r:id="rId17"/>
    <p:sldId id="322" r:id="rId18"/>
    <p:sldId id="325" r:id="rId19"/>
    <p:sldId id="316" r:id="rId20"/>
    <p:sldId id="323" r:id="rId21"/>
    <p:sldId id="335" r:id="rId22"/>
    <p:sldId id="336" r:id="rId23"/>
    <p:sldId id="324" r:id="rId24"/>
    <p:sldId id="334" r:id="rId25"/>
    <p:sldId id="317" r:id="rId26"/>
    <p:sldId id="337" r:id="rId27"/>
    <p:sldId id="333" r:id="rId28"/>
    <p:sldId id="332" r:id="rId29"/>
    <p:sldId id="331" r:id="rId30"/>
    <p:sldId id="326" r:id="rId31"/>
    <p:sldId id="341" r:id="rId32"/>
    <p:sldId id="340" r:id="rId33"/>
    <p:sldId id="339" r:id="rId34"/>
    <p:sldId id="327" r:id="rId35"/>
    <p:sldId id="330" r:id="rId36"/>
    <p:sldId id="311" r:id="rId37"/>
    <p:sldId id="309" r:id="rId3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Book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B4046B-703A-4146-9045-7A641892F377}">
          <p14:sldIdLst>
            <p14:sldId id="276"/>
            <p14:sldId id="310"/>
            <p14:sldId id="278"/>
            <p14:sldId id="281"/>
            <p14:sldId id="329"/>
            <p14:sldId id="312"/>
            <p14:sldId id="314"/>
            <p14:sldId id="315"/>
            <p14:sldId id="319"/>
            <p14:sldId id="338"/>
            <p14:sldId id="320"/>
            <p14:sldId id="321"/>
            <p14:sldId id="322"/>
            <p14:sldId id="325"/>
            <p14:sldId id="316"/>
            <p14:sldId id="323"/>
            <p14:sldId id="335"/>
            <p14:sldId id="336"/>
            <p14:sldId id="324"/>
            <p14:sldId id="334"/>
            <p14:sldId id="317"/>
            <p14:sldId id="337"/>
            <p14:sldId id="333"/>
            <p14:sldId id="332"/>
            <p14:sldId id="331"/>
            <p14:sldId id="326"/>
            <p14:sldId id="341"/>
            <p14:sldId id="340"/>
            <p14:sldId id="339"/>
            <p14:sldId id="327"/>
            <p14:sldId id="330"/>
            <p14:sldId id="311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7947" autoAdjust="0"/>
  </p:normalViewPr>
  <p:slideViewPr>
    <p:cSldViewPr snapToGrid="0" snapToObjects="1">
      <p:cViewPr>
        <p:scale>
          <a:sx n="150" d="100"/>
          <a:sy n="150" d="100"/>
        </p:scale>
        <p:origin x="-520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40EF5-4CAB-BA4E-BC00-EBF23DDB1703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5D3BA-952D-F74F-ACCA-DCDB3A8E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55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BCE33-F435-F04C-BB3A-644FEDEA07BB}" type="datetimeFigureOut">
              <a:rPr lang="en-US" smtClean="0"/>
              <a:t>9/22/16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3DD79-7F6B-EE4F-8061-94D06D2DA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562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9DD3F-A55D-3E46-8A37-7BB8B39ACF5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9DD3F-A55D-3E46-8A37-7BB8B39ACF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B9DD3F-A55D-3E46-8A37-7BB8B39ACF5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B45F8-DE80-EF45-B2C0-19CABFC760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B45F8-DE80-EF45-B2C0-19CABFC760D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B45F8-DE80-EF45-B2C0-19CABFC760D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B45F8-DE80-EF45-B2C0-19CABFC760D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I_Logo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871" y="1264821"/>
            <a:ext cx="2080330" cy="1588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618" y="1549658"/>
            <a:ext cx="6829816" cy="1102519"/>
          </a:xfrm>
        </p:spPr>
        <p:txBody>
          <a:bodyPr>
            <a:normAutofit/>
          </a:bodyPr>
          <a:lstStyle>
            <a:lvl1pPr algn="r">
              <a:defRPr sz="3600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634" y="3307868"/>
            <a:ext cx="6400800" cy="519447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EFI_FuelCell_D1_CMYK copy copy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998"/>
          <a:stretch/>
        </p:blipFill>
        <p:spPr>
          <a:xfrm>
            <a:off x="0" y="2587248"/>
            <a:ext cx="8305800" cy="70459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8305800" y="4551680"/>
            <a:ext cx="838200" cy="5918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457200" y="1240631"/>
            <a:ext cx="8229600" cy="3286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7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8229600" cy="314325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buFont typeface="Arial" pitchFamily="34" charset="0"/>
              <a:buChar char="•"/>
              <a:defRPr/>
            </a:lvl7pPr>
            <a:lvl8pPr>
              <a:buClr>
                <a:srgbClr val="4D4F53"/>
              </a:buClr>
              <a:defRPr/>
            </a:lvl8pPr>
            <a:lvl9pPr>
              <a:buClr>
                <a:srgbClr val="4D4F53"/>
              </a:buClr>
              <a:buSzPct val="95000"/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8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047" y="1028700"/>
            <a:ext cx="8229600" cy="342900"/>
          </a:xfrm>
        </p:spPr>
        <p:txBody>
          <a:bodyPr anchor="ctr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4814293"/>
            <a:ext cx="2895600" cy="1833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4813102"/>
            <a:ext cx="838200" cy="185738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951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371600"/>
            <a:ext cx="8229600" cy="314325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buFont typeface="Arial" pitchFamily="34" charset="0"/>
              <a:buChar char="•"/>
              <a:defRPr/>
            </a:lvl7pPr>
            <a:lvl8pPr>
              <a:buClr>
                <a:srgbClr val="4D4F53"/>
              </a:buClr>
              <a:defRPr/>
            </a:lvl8pPr>
            <a:lvl9pPr>
              <a:buClr>
                <a:srgbClr val="4D4F53"/>
              </a:buClr>
              <a:buSzPct val="95000"/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8"/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23047" y="1028700"/>
            <a:ext cx="8229600" cy="342900"/>
          </a:xfrm>
        </p:spPr>
        <p:txBody>
          <a:bodyPr anchor="ctr" anchorCtr="0"/>
          <a:lstStyle>
            <a:lvl1pPr>
              <a:buNone/>
              <a:defRPr b="1"/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609600" y="4814293"/>
            <a:ext cx="2895600" cy="183356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4813102"/>
            <a:ext cx="838200" cy="185738"/>
          </a:xfrm>
          <a:prstGeom prst="rect">
            <a:avLst/>
          </a:prstGeom>
          <a:ln/>
        </p:spPr>
        <p:txBody>
          <a:bodyPr/>
          <a:lstStyle>
            <a:lvl1pPr>
              <a:defRPr sz="1000">
                <a:solidFill>
                  <a:srgbClr val="4D4F5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49514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8229600" cy="31801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3229"/>
            <a:ext cx="822960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4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9" y="2141116"/>
            <a:ext cx="7772400" cy="585868"/>
          </a:xfrm>
        </p:spPr>
        <p:txBody>
          <a:bodyPr anchor="t"/>
          <a:lstStyle>
            <a:lvl1pPr algn="l">
              <a:defRPr sz="4000" b="0" i="0" cap="none"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9" y="3162452"/>
            <a:ext cx="7772400" cy="41994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6BEE8092-FD92-D247-BFBB-7625102F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EFI_FuelCell_D4_Corporate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14649"/>
            <a:ext cx="8229600" cy="16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64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1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200151"/>
            <a:ext cx="4041648" cy="227342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98848" y="1204678"/>
            <a:ext cx="4187952" cy="22688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FI_Logo_RGB.eps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539" y="4292711"/>
            <a:ext cx="1242957" cy="9491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3179" y="4741048"/>
            <a:ext cx="7633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Georgia"/>
                <a:cs typeface="Georgia"/>
              </a:defRPr>
            </a:lvl1pPr>
          </a:lstStyle>
          <a:p>
            <a:fld id="{6BEE8092-FD92-D247-BFBB-7625102F9F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EFI_FuelCell_D17_Corporate_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586" y="4685508"/>
            <a:ext cx="37495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5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54" r:id="rId9"/>
    <p:sldLayoutId id="2147483755" r:id="rId10"/>
    <p:sldLayoutId id="2147483756" r:id="rId11"/>
    <p:sldLayoutId id="2147483758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efi.com%5Cfieryexpres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hyperlink" Target="efi.com%5Cfieryexpress" TargetMode="External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2904" y="1611838"/>
            <a:ext cx="5962685" cy="809244"/>
          </a:xfrm>
        </p:spPr>
        <p:txBody>
          <a:bodyPr>
            <a:normAutofit/>
          </a:bodyPr>
          <a:lstStyle/>
          <a:p>
            <a:r>
              <a:rPr lang="en-US" dirty="0"/>
              <a:t>EFI™  </a:t>
            </a:r>
            <a:r>
              <a:rPr lang="en-US" dirty="0" smtClean="0"/>
              <a:t>Fiery</a:t>
            </a:r>
            <a:r>
              <a:rPr lang="en-US" baseline="30000" dirty="0" smtClean="0"/>
              <a:t>®</a:t>
            </a:r>
            <a:r>
              <a:rPr lang="en-US" dirty="0" smtClean="0"/>
              <a:t> eXpress 4.6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89" y="3307868"/>
            <a:ext cx="6400800" cy="519447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 smtClean="0"/>
              <a:t>Product Overview</a:t>
            </a:r>
          </a:p>
          <a:p>
            <a:r>
              <a:rPr lang="en-US" sz="2400" dirty="0" smtClean="0"/>
              <a:t>September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6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 – ICC technology cont.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4655339" cy="3180160"/>
          </a:xfrm>
        </p:spPr>
        <p:txBody>
          <a:bodyPr>
            <a:normAutofit/>
          </a:bodyPr>
          <a:lstStyle/>
          <a:p>
            <a:r>
              <a:rPr lang="en-GB" sz="2400" dirty="0"/>
              <a:t>Dynamic R</a:t>
            </a:r>
            <a:r>
              <a:rPr lang="en-GB" sz="2400" dirty="0" smtClean="0"/>
              <a:t>endering Intent </a:t>
            </a:r>
            <a:r>
              <a:rPr lang="en-GB" sz="2400" dirty="0"/>
              <a:t>for automatic best </a:t>
            </a:r>
            <a:r>
              <a:rPr lang="en-GB" sz="2400" dirty="0" smtClean="0"/>
              <a:t>results</a:t>
            </a:r>
          </a:p>
          <a:p>
            <a:r>
              <a:rPr lang="en-GB" sz="2400" dirty="0" smtClean="0"/>
              <a:t>RGB Profile Connector for “off the shelf” profile use</a:t>
            </a:r>
          </a:p>
          <a:p>
            <a:r>
              <a:rPr lang="en-GB" sz="2400" dirty="0"/>
              <a:t>Control over working color space, black control and </a:t>
            </a:r>
            <a:r>
              <a:rPr lang="en-GB" sz="2400" dirty="0" smtClean="0"/>
              <a:t>more</a:t>
            </a:r>
          </a:p>
        </p:txBody>
      </p:sp>
      <p:pic>
        <p:nvPicPr>
          <p:cNvPr id="7" name="Picture 6" descr="EFI_ICON_FourFieryAreas_US_COLOR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2146" y="1357451"/>
            <a:ext cx="2332550" cy="3099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8639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10</a:t>
            </a:fld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9271" y="4599326"/>
            <a:ext cx="6825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Expert level color controls, and ease of use!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069" y="1689610"/>
            <a:ext cx="2387296" cy="588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161" y="2444916"/>
            <a:ext cx="2507430" cy="147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76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 – spot </a:t>
            </a:r>
            <a:r>
              <a:rPr lang="en-GB" dirty="0" err="1" smtClean="0"/>
              <a:t>colors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258148" cy="3180160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</a:pPr>
            <a:r>
              <a:rPr lang="en-GB" sz="2400" dirty="0" smtClean="0"/>
              <a:t>PANTONE</a:t>
            </a:r>
            <a:r>
              <a:rPr lang="en-GB" sz="2400" baseline="30000" dirty="0" smtClean="0"/>
              <a:t>®</a:t>
            </a:r>
            <a:r>
              <a:rPr lang="en-GB" sz="2400" dirty="0" smtClean="0"/>
              <a:t>, PANTONE</a:t>
            </a:r>
            <a:r>
              <a:rPr lang="en-GB" sz="2400" baseline="30000" dirty="0"/>
              <a:t>®</a:t>
            </a:r>
            <a:r>
              <a:rPr lang="en-GB" sz="2400" dirty="0" smtClean="0"/>
              <a:t> Plus, </a:t>
            </a:r>
            <a:r>
              <a:rPr lang="en-GB" sz="2400" dirty="0" smtClean="0"/>
              <a:t>HKS</a:t>
            </a:r>
            <a:r>
              <a:rPr lang="en-GB" sz="2400" baseline="30000" dirty="0"/>
              <a:t>®</a:t>
            </a:r>
            <a:r>
              <a:rPr lang="en-GB" sz="2400" dirty="0" smtClean="0"/>
              <a:t>, </a:t>
            </a:r>
            <a:r>
              <a:rPr lang="en-GB" sz="2400" dirty="0" smtClean="0"/>
              <a:t>DIC and Toyo libraries</a:t>
            </a:r>
          </a:p>
          <a:p>
            <a:pPr>
              <a:spcBef>
                <a:spcPts val="576"/>
              </a:spcBef>
            </a:pPr>
            <a:r>
              <a:rPr lang="en-GB" sz="2400" dirty="0"/>
              <a:t>Custom spot color </a:t>
            </a:r>
            <a:r>
              <a:rPr lang="en-GB" sz="2400" dirty="0" smtClean="0"/>
              <a:t>support</a:t>
            </a:r>
          </a:p>
          <a:p>
            <a:pPr>
              <a:spcBef>
                <a:spcPts val="576"/>
              </a:spcBef>
            </a:pPr>
            <a:r>
              <a:rPr lang="en-GB" sz="2400" dirty="0" smtClean="0"/>
              <a:t>Spot color editing</a:t>
            </a:r>
          </a:p>
          <a:p>
            <a:pPr>
              <a:spcBef>
                <a:spcPts val="576"/>
              </a:spcBef>
            </a:pPr>
            <a:r>
              <a:rPr lang="en-GB" sz="2400" dirty="0" smtClean="0"/>
              <a:t>Unknown spot color detection and warning</a:t>
            </a:r>
          </a:p>
        </p:txBody>
      </p:sp>
      <p:pic>
        <p:nvPicPr>
          <p:cNvPr id="7" name="Picture 6" descr="EFI_ICON_FourFieryAreas_US_COLOR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8639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11</a:t>
            </a:fld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91"/>
          <a:stretch/>
        </p:blipFill>
        <p:spPr>
          <a:xfrm>
            <a:off x="5871322" y="1335554"/>
            <a:ext cx="2197667" cy="314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69271" y="4599326"/>
            <a:ext cx="7099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Right-first-time tools, control when you need it!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36321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840" y="1302125"/>
            <a:ext cx="2291243" cy="323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 – adjustments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147640" cy="31801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Sliders for sharpness, brightness, contrast and saturation</a:t>
            </a:r>
          </a:p>
          <a:p>
            <a:r>
              <a:rPr lang="en-GB" sz="2400" dirty="0" smtClean="0"/>
              <a:t>Color corrections for RGB or CMYK files</a:t>
            </a:r>
          </a:p>
          <a:p>
            <a:r>
              <a:rPr lang="en-GB" sz="2400" dirty="0" smtClean="0"/>
              <a:t>Gradation curve editing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onversion to </a:t>
            </a:r>
            <a:r>
              <a:rPr lang="en-GB" sz="2400" dirty="0"/>
              <a:t>chosen </a:t>
            </a:r>
            <a:r>
              <a:rPr lang="en-GB" sz="2400" dirty="0" smtClean="0"/>
              <a:t>grayscale from any format</a:t>
            </a:r>
          </a:p>
        </p:txBody>
      </p:sp>
      <p:pic>
        <p:nvPicPr>
          <p:cNvPr id="7" name="Picture 6" descr="EFI_ICON_FourFieryAreas_US_COLOR_Onl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8639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12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049357" y="4610275"/>
            <a:ext cx="6846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Intuitive late editing for single or batches of files!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7272" y="2772910"/>
            <a:ext cx="2992967" cy="31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4390" y="1701412"/>
            <a:ext cx="1253811" cy="138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513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 – verification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258148" cy="3180160"/>
          </a:xfrm>
        </p:spPr>
        <p:txBody>
          <a:bodyPr>
            <a:normAutofit fontScale="92500"/>
          </a:bodyPr>
          <a:lstStyle/>
          <a:p>
            <a:r>
              <a:rPr lang="en-GB" sz="2500" dirty="0" smtClean="0"/>
              <a:t>Latest Fogra, </a:t>
            </a:r>
            <a:r>
              <a:rPr lang="en-GB" sz="2500" dirty="0" smtClean="0"/>
              <a:t>Idealliance</a:t>
            </a:r>
            <a:r>
              <a:rPr lang="en-GB" sz="2500" dirty="0" smtClean="0"/>
              <a:t>, Japan Color and EFI control wedges</a:t>
            </a:r>
          </a:p>
          <a:p>
            <a:r>
              <a:rPr lang="en-GB" sz="2500" dirty="0" smtClean="0"/>
              <a:t>Automatic </a:t>
            </a:r>
            <a:r>
              <a:rPr lang="en-GB" sz="2500" dirty="0"/>
              <a:t>or manual </a:t>
            </a:r>
            <a:r>
              <a:rPr lang="en-GB" sz="2500" dirty="0" smtClean="0"/>
              <a:t>verification</a:t>
            </a:r>
          </a:p>
          <a:p>
            <a:r>
              <a:rPr lang="en-GB" sz="2500" dirty="0" smtClean="0"/>
              <a:t>Optional second control wedge</a:t>
            </a:r>
          </a:p>
          <a:p>
            <a:r>
              <a:rPr lang="en-GB" sz="2500" dirty="0" smtClean="0"/>
              <a:t>Job-based optimization</a:t>
            </a:r>
          </a:p>
          <a:p>
            <a:r>
              <a:rPr lang="en-GB" sz="2500" dirty="0"/>
              <a:t>Customizable </a:t>
            </a:r>
            <a:r>
              <a:rPr lang="en-GB" sz="2500" dirty="0" smtClean="0"/>
              <a:t>tolerances</a:t>
            </a:r>
          </a:p>
          <a:p>
            <a:r>
              <a:rPr lang="en-GB" sz="2500" dirty="0" smtClean="0"/>
              <a:t>Summary and optional label print</a:t>
            </a:r>
          </a:p>
          <a:p>
            <a:endParaRPr lang="en-GB" sz="2500" dirty="0" smtClean="0"/>
          </a:p>
          <a:p>
            <a:endParaRPr lang="en-GB" sz="2500" dirty="0" smtClean="0"/>
          </a:p>
          <a:p>
            <a:endParaRPr lang="en-GB" sz="2500" dirty="0"/>
          </a:p>
        </p:txBody>
      </p:sp>
      <p:pic>
        <p:nvPicPr>
          <p:cNvPr id="7" name="Picture 6" descr="EFI_ICON_FourFieryAreas_US_COLOR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8639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13</a:t>
            </a:fld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935847" y="4632173"/>
            <a:ext cx="735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Process control for all customer types and applications!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2" name="Picture 1" descr="Screen Shot 2016-08-30 at 11.0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2867" y="1302937"/>
            <a:ext cx="2201333" cy="326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8161" y="3415891"/>
            <a:ext cx="2580036" cy="44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995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_2000_Kit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326" y="1266525"/>
            <a:ext cx="1410314" cy="12371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– measuring devices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8856" y="4717959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720792" cy="318016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EFI ES-1000, ES-2000, X-Rite i1Pro &amp; X-Rite i1Pro 2</a:t>
            </a:r>
          </a:p>
          <a:p>
            <a:pPr lvl="1"/>
            <a:r>
              <a:rPr lang="en-GB" dirty="0" smtClean="0"/>
              <a:t>Manual verification and optimization</a:t>
            </a:r>
          </a:p>
          <a:p>
            <a:pPr lvl="2"/>
            <a:r>
              <a:rPr lang="en-GB" sz="1600" dirty="0" smtClean="0"/>
              <a:t>EFI’s ES-2000 and X-Rites i1Pro 2 will work with Fiery eXpress in M0 mode only!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HP </a:t>
            </a:r>
            <a:r>
              <a:rPr lang="en-GB" dirty="0" err="1" smtClean="0"/>
              <a:t>Designjet</a:t>
            </a:r>
            <a:r>
              <a:rPr lang="en-GB" dirty="0" smtClean="0"/>
              <a:t> Z Embedded</a:t>
            </a:r>
          </a:p>
          <a:p>
            <a:pPr lvl="1"/>
            <a:r>
              <a:rPr lang="en-GB" dirty="0"/>
              <a:t>Automatic verification and </a:t>
            </a:r>
            <a:r>
              <a:rPr lang="en-GB" dirty="0" smtClean="0"/>
              <a:t>optimization</a:t>
            </a:r>
          </a:p>
          <a:p>
            <a:pPr lvl="1"/>
            <a:endParaRPr lang="en-GB" dirty="0"/>
          </a:p>
          <a:p>
            <a:r>
              <a:rPr lang="en-GB" dirty="0" smtClean="0"/>
              <a:t>Epson SpectroProofer ILS20</a:t>
            </a:r>
          </a:p>
          <a:p>
            <a:pPr lvl="1"/>
            <a:r>
              <a:rPr lang="en-GB" dirty="0"/>
              <a:t>Automatic verification and </a:t>
            </a:r>
            <a:r>
              <a:rPr lang="en-GB" dirty="0" smtClean="0"/>
              <a:t>optimization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Canon Spectrophotometer</a:t>
            </a:r>
          </a:p>
          <a:p>
            <a:pPr lvl="1"/>
            <a:r>
              <a:rPr lang="en-GB" dirty="0" smtClean="0"/>
              <a:t>Automatic verification and optimization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79066" y="2122046"/>
            <a:ext cx="1234975" cy="1143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6849" y="2479432"/>
            <a:ext cx="1258294" cy="1411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455" y="3806718"/>
            <a:ext cx="1379401" cy="1037855"/>
          </a:xfrm>
          <a:prstGeom prst="rect">
            <a:avLst/>
          </a:prstGeom>
        </p:spPr>
      </p:pic>
      <p:pic>
        <p:nvPicPr>
          <p:cNvPr id="10" name="Picture 9" descr="EFI_ICON_FourFieryAreas_US_COLOR_Only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1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Productivity</a:t>
            </a:r>
          </a:p>
        </p:txBody>
      </p:sp>
      <p:pic>
        <p:nvPicPr>
          <p:cNvPr id="6" name="Picture 5" descr="EFI_ICON_FourFieryAreas_US_v3.3_PRODUCTIVITY_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970" y="585569"/>
            <a:ext cx="2680919" cy="2141415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9239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15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142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– layout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9349" y="4718162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410725" cy="31801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Page Layout</a:t>
            </a:r>
          </a:p>
          <a:p>
            <a:pPr lvl="1"/>
            <a:r>
              <a:rPr lang="en-GB" sz="1800" dirty="0" smtClean="0"/>
              <a:t>Uniform or non-uniform scaling by media size, percentage or numerically</a:t>
            </a:r>
          </a:p>
          <a:p>
            <a:pPr lvl="1"/>
            <a:r>
              <a:rPr lang="en-GB" sz="1800" dirty="0" smtClean="0"/>
              <a:t>Rotate by 90º increments, or flip horizontally or vertically</a:t>
            </a:r>
          </a:p>
          <a:p>
            <a:pPr lvl="1"/>
            <a:r>
              <a:rPr lang="en-GB" sz="1800" dirty="0" smtClean="0"/>
              <a:t>Crop manually or numerically</a:t>
            </a:r>
          </a:p>
          <a:p>
            <a:pPr lvl="1"/>
            <a:r>
              <a:rPr lang="en-GB" sz="1800" dirty="0" smtClean="0"/>
              <a:t>Align or position manually or numerically</a:t>
            </a:r>
          </a:p>
          <a:p>
            <a:pPr lvl="1"/>
            <a:r>
              <a:rPr lang="en-GB" sz="1800" dirty="0" smtClean="0"/>
              <a:t>Guides and adjustable zero point origin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7" name="Picture 6" descr="EFI_ICON_FourFieryAreas_US_PRODUCTIV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4" y="71845"/>
            <a:ext cx="812021" cy="77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45" y="1389717"/>
            <a:ext cx="2266732" cy="316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63391" y="4610275"/>
            <a:ext cx="7313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Design software-like tools for a familiar look and feel! 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22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– layout 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9349" y="4718162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410725" cy="3180160"/>
          </a:xfrm>
        </p:spPr>
        <p:txBody>
          <a:bodyPr>
            <a:normAutofit fontScale="70000" lnSpcReduction="20000"/>
          </a:bodyPr>
          <a:lstStyle/>
          <a:p>
            <a:r>
              <a:rPr lang="en-GB" sz="4000" dirty="0" smtClean="0"/>
              <a:t>Collections</a:t>
            </a:r>
          </a:p>
          <a:p>
            <a:pPr lvl="1"/>
            <a:r>
              <a:rPr lang="en-GB" dirty="0"/>
              <a:t>Clone single or mix multiple </a:t>
            </a:r>
            <a:r>
              <a:rPr lang="en-GB" dirty="0" smtClean="0"/>
              <a:t>pages</a:t>
            </a:r>
          </a:p>
          <a:p>
            <a:pPr lvl="1"/>
            <a:r>
              <a:rPr lang="en-GB" dirty="0" smtClean="0"/>
              <a:t>Make contact sheets or nests from predefined presets</a:t>
            </a:r>
          </a:p>
          <a:p>
            <a:pPr lvl="1"/>
            <a:r>
              <a:rPr lang="en-GB" dirty="0" smtClean="0"/>
              <a:t>Define and save custom collection presets</a:t>
            </a:r>
          </a:p>
          <a:p>
            <a:pPr lvl="1"/>
            <a:r>
              <a:rPr lang="en-GB" dirty="0" smtClean="0"/>
              <a:t>Position and orient pages for optimal media use or cutting</a:t>
            </a:r>
          </a:p>
          <a:p>
            <a:pPr lvl="1"/>
            <a:r>
              <a:rPr lang="en-GB" dirty="0" smtClean="0"/>
              <a:t>Space pages manually or numerically</a:t>
            </a:r>
          </a:p>
          <a:p>
            <a:pPr lvl="1"/>
            <a:r>
              <a:rPr lang="en-GB" dirty="0" smtClean="0"/>
              <a:t>Transform all pages in one collection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7" name="Picture 6" descr="EFI_ICON_FourFieryAreas_US_PRODUCTIV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4" y="71845"/>
            <a:ext cx="812021" cy="77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70" y="1368680"/>
            <a:ext cx="2209470" cy="3120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5390" y="4643122"/>
            <a:ext cx="76523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Easy contact sheets, photo books, and media saving! 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392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– layout </a:t>
            </a:r>
            <a:r>
              <a:rPr lang="en-GB" dirty="0"/>
              <a:t>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99058" y="4718162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207051" cy="31801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Marks</a:t>
            </a:r>
          </a:p>
          <a:p>
            <a:pPr lvl="1"/>
            <a:r>
              <a:rPr lang="en-GB" sz="2000" dirty="0" smtClean="0"/>
              <a:t>Page Marks or Collection Marks, choose from </a:t>
            </a:r>
            <a:r>
              <a:rPr lang="en-GB" sz="2000" dirty="0"/>
              <a:t>S</a:t>
            </a:r>
            <a:r>
              <a:rPr lang="en-GB" sz="2000" dirty="0" smtClean="0"/>
              <a:t>tandard, Corner, Frame or </a:t>
            </a:r>
            <a:r>
              <a:rPr lang="en-GB" sz="2000" dirty="0" err="1" smtClean="0"/>
              <a:t>Tombo</a:t>
            </a:r>
            <a:endParaRPr lang="en-GB" sz="2000" dirty="0" smtClean="0"/>
          </a:p>
          <a:p>
            <a:pPr lvl="1"/>
            <a:r>
              <a:rPr lang="en-GB" sz="2000" dirty="0" smtClean="0"/>
              <a:t>Control Line thickness, Length, Distance to job and Bleed in cm, mm, Inches or Points</a:t>
            </a:r>
          </a:p>
          <a:p>
            <a:pPr lvl="1"/>
            <a:endParaRPr lang="en-GB" dirty="0"/>
          </a:p>
        </p:txBody>
      </p:sp>
      <p:pic>
        <p:nvPicPr>
          <p:cNvPr id="7" name="Picture 6" descr="EFI_ICON_FourFieryAreas_US_PRODUCTIV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4" y="71845"/>
            <a:ext cx="812021" cy="77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13" y="1389717"/>
            <a:ext cx="2416285" cy="309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1108" y="4637177"/>
            <a:ext cx="8055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Flexibly crop marks and bleed, whatever the file type!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4148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– presets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087415" y="4718656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308926" cy="31801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Saveable and loadable presets</a:t>
            </a:r>
          </a:p>
          <a:p>
            <a:pPr lvl="1"/>
            <a:r>
              <a:rPr lang="en-GB" sz="2100" dirty="0"/>
              <a:t>F</a:t>
            </a:r>
            <a:r>
              <a:rPr lang="en-GB" sz="2100" dirty="0" smtClean="0"/>
              <a:t>or global settings, workflows, color management, </a:t>
            </a:r>
            <a:r>
              <a:rPr lang="en-GB" sz="2100" dirty="0" err="1" smtClean="0"/>
              <a:t>color</a:t>
            </a:r>
            <a:r>
              <a:rPr lang="en-GB" sz="2100" dirty="0" smtClean="0"/>
              <a:t> adjustments and collections</a:t>
            </a:r>
            <a:endParaRPr lang="en-GB" sz="2100" dirty="0"/>
          </a:p>
        </p:txBody>
      </p:sp>
      <p:pic>
        <p:nvPicPr>
          <p:cNvPr id="7" name="Picture 6" descr="EFI_ICON_FourFieryAreas_US_PRODUCTIV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4" y="71845"/>
            <a:ext cx="812021" cy="77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47" y="2571294"/>
            <a:ext cx="2375323" cy="1007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948" y="3689866"/>
            <a:ext cx="2375322" cy="72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17" y="1475005"/>
            <a:ext cx="2339211" cy="96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66980" y="4639247"/>
            <a:ext cx="6858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Automate frequent tasks, switch global settings in one click!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310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nema_Front_XF_eXpress46_transpar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933" y="2096978"/>
            <a:ext cx="2685271" cy="1990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199" y="1459039"/>
            <a:ext cx="6636859" cy="31081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ntroduction to EFI Fiery eXpress</a:t>
            </a:r>
          </a:p>
          <a:p>
            <a:r>
              <a:rPr lang="en-US" sz="2400" dirty="0" smtClean="0"/>
              <a:t>Target markets and user profiles</a:t>
            </a:r>
          </a:p>
          <a:p>
            <a:r>
              <a:rPr lang="en-US" sz="2400" dirty="0" smtClean="0"/>
              <a:t>Key </a:t>
            </a:r>
            <a:r>
              <a:rPr lang="en-US" sz="2400" dirty="0"/>
              <a:t>f</a:t>
            </a:r>
            <a:r>
              <a:rPr lang="en-US" sz="2400" dirty="0" smtClean="0"/>
              <a:t>eatures</a:t>
            </a:r>
            <a:endParaRPr lang="en-US" sz="2400" dirty="0"/>
          </a:p>
          <a:p>
            <a:r>
              <a:rPr lang="en-US" sz="2200" dirty="0" smtClean="0"/>
              <a:t>What’s new in Fiery eXpress 4.6</a:t>
            </a:r>
            <a:endParaRPr lang="en-US" sz="2200" dirty="0"/>
          </a:p>
          <a:p>
            <a:r>
              <a:rPr lang="en-US" sz="2400" dirty="0" smtClean="0"/>
              <a:t>Sales and marketing information</a:t>
            </a:r>
            <a:endParaRPr lang="en-US" sz="24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1477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Productivity – speed setting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10297" y="4718162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4834449" cy="3180160"/>
          </a:xfrm>
        </p:spPr>
        <p:txBody>
          <a:bodyPr/>
          <a:lstStyle/>
          <a:p>
            <a:r>
              <a:rPr lang="en-GB" sz="2800" dirty="0" smtClean="0"/>
              <a:t>Speed</a:t>
            </a:r>
          </a:p>
          <a:p>
            <a:pPr lvl="1"/>
            <a:r>
              <a:rPr lang="en-GB" sz="2400" dirty="0" smtClean="0"/>
              <a:t>Select bi-directional, RIP and print on the fly, or a suitable Processing resolution</a:t>
            </a:r>
            <a:endParaRPr lang="en-GB" sz="2400" dirty="0"/>
          </a:p>
        </p:txBody>
      </p:sp>
      <p:pic>
        <p:nvPicPr>
          <p:cNvPr id="7" name="Picture 6" descr="EFI_ICON_FourFieryAreas_US_PRODUCTIV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4" y="71845"/>
            <a:ext cx="812021" cy="775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50"/>
          <a:stretch/>
        </p:blipFill>
        <p:spPr>
          <a:xfrm>
            <a:off x="5116481" y="1642416"/>
            <a:ext cx="3395151" cy="224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18828" y="4642049"/>
            <a:ext cx="7715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Maximise throughput with speed settings for your specific printer and job types! 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7311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Usability</a:t>
            </a:r>
          </a:p>
        </p:txBody>
      </p:sp>
      <p:pic>
        <p:nvPicPr>
          <p:cNvPr id="6" name="Picture 5" descr="EFI_ICON_FourFieryAreas_US_v3.3_USABILITY_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75" y="600493"/>
            <a:ext cx="2626114" cy="2126491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90680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21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219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Usability – wizards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00335" y="4719150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sz="2900" dirty="0" smtClean="0"/>
              <a:t>Wizards for: </a:t>
            </a:r>
          </a:p>
          <a:p>
            <a:pPr lvl="1"/>
            <a:r>
              <a:rPr lang="en-GB" sz="2500" dirty="0" smtClean="0"/>
              <a:t>Activation</a:t>
            </a:r>
          </a:p>
          <a:p>
            <a:pPr lvl="1"/>
            <a:r>
              <a:rPr lang="en-GB" sz="2500" dirty="0"/>
              <a:t>S</a:t>
            </a:r>
            <a:r>
              <a:rPr lang="en-GB" sz="2500" dirty="0" smtClean="0"/>
              <a:t>et-up</a:t>
            </a:r>
          </a:p>
          <a:p>
            <a:pPr lvl="1"/>
            <a:r>
              <a:rPr lang="en-GB" sz="2500" dirty="0" smtClean="0"/>
              <a:t>Configuration</a:t>
            </a:r>
          </a:p>
          <a:p>
            <a:pPr lvl="1"/>
            <a:r>
              <a:rPr lang="en-GB" sz="2500" dirty="0" smtClean="0"/>
              <a:t>Job verification</a:t>
            </a:r>
          </a:p>
        </p:txBody>
      </p:sp>
      <p:pic>
        <p:nvPicPr>
          <p:cNvPr id="7" name="Picture 6" descr="EFI_ICON_FourFieryAreas_US_USABIL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6" y="71845"/>
            <a:ext cx="812020" cy="775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9671" y="4632173"/>
            <a:ext cx="719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Users are guided to the most suitable setup, or next step for optimal results!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917" y="1473978"/>
            <a:ext cx="2647501" cy="2905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114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Usability – job submission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00335" y="4719150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GB" dirty="0"/>
              <a:t>6</a:t>
            </a:r>
            <a:r>
              <a:rPr lang="en-GB" dirty="0" smtClean="0"/>
              <a:t> ways to import jobs:</a:t>
            </a:r>
          </a:p>
          <a:p>
            <a:pPr lvl="1"/>
            <a:r>
              <a:rPr lang="en-GB" sz="2200" dirty="0" err="1" smtClean="0"/>
              <a:t>Unidriver</a:t>
            </a:r>
            <a:endParaRPr lang="en-GB" sz="2200" dirty="0" smtClean="0"/>
          </a:p>
          <a:p>
            <a:pPr lvl="1"/>
            <a:r>
              <a:rPr lang="en-GB" sz="2200" dirty="0" err="1" smtClean="0"/>
              <a:t>Hotfolders</a:t>
            </a:r>
            <a:endParaRPr lang="en-GB" sz="2200" dirty="0" smtClean="0"/>
          </a:p>
          <a:p>
            <a:pPr lvl="1"/>
            <a:r>
              <a:rPr lang="en-GB" sz="2200" dirty="0" smtClean="0"/>
              <a:t>Virtual printer</a:t>
            </a:r>
          </a:p>
          <a:p>
            <a:pPr lvl="1"/>
            <a:r>
              <a:rPr lang="en-GB" sz="2200" dirty="0" smtClean="0"/>
              <a:t>AppleTalk spooler</a:t>
            </a:r>
          </a:p>
          <a:p>
            <a:pPr lvl="1"/>
            <a:r>
              <a:rPr lang="en-GB" sz="2200" dirty="0" smtClean="0"/>
              <a:t>Drag-and-drop</a:t>
            </a:r>
          </a:p>
          <a:p>
            <a:pPr lvl="1"/>
            <a:r>
              <a:rPr lang="en-GB" sz="2200" dirty="0" smtClean="0"/>
              <a:t>Manual import</a:t>
            </a:r>
            <a:endParaRPr lang="en-GB" sz="2600" dirty="0" smtClean="0"/>
          </a:p>
          <a:p>
            <a:pPr lvl="1"/>
            <a:endParaRPr lang="en-GB" dirty="0"/>
          </a:p>
        </p:txBody>
      </p:sp>
      <p:pic>
        <p:nvPicPr>
          <p:cNvPr id="7" name="Picture 6" descr="EFI_ICON_FourFieryAreas_US_USABIL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6" y="71845"/>
            <a:ext cx="812020" cy="775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399" y="4621224"/>
            <a:ext cx="7208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Print options for your environment, workflow or preference!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9"/>
          <a:stretch/>
        </p:blipFill>
        <p:spPr>
          <a:xfrm>
            <a:off x="5594234" y="1510156"/>
            <a:ext cx="2450444" cy="294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28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Usability – file format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00335" y="4719150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4950925" cy="318016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18 file format options:</a:t>
            </a:r>
          </a:p>
          <a:p>
            <a:pPr lvl="1"/>
            <a:r>
              <a:rPr lang="en-GB" sz="2200" dirty="0" smtClean="0"/>
              <a:t>PS, EPS, PDF, DCS1, DCS2</a:t>
            </a:r>
          </a:p>
          <a:p>
            <a:pPr lvl="1"/>
            <a:r>
              <a:rPr lang="en-GB" sz="2200" dirty="0" smtClean="0"/>
              <a:t>PDF/X-1, PDF/X-1a, PDF/X</a:t>
            </a:r>
            <a:r>
              <a:rPr lang="en-GB" sz="2200" smtClean="0"/>
              <a:t>-3</a:t>
            </a:r>
            <a:endParaRPr lang="en-GB" sz="2200" dirty="0" smtClean="0"/>
          </a:p>
          <a:p>
            <a:pPr lvl="1"/>
            <a:r>
              <a:rPr lang="en-GB" sz="2200" dirty="0" smtClean="0"/>
              <a:t>RPF</a:t>
            </a:r>
          </a:p>
          <a:p>
            <a:pPr lvl="1"/>
            <a:r>
              <a:rPr lang="en-GB" sz="2200" dirty="0" smtClean="0"/>
              <a:t>TIFF, JPEG</a:t>
            </a:r>
          </a:p>
          <a:p>
            <a:pPr lvl="1"/>
            <a:r>
              <a:rPr lang="en-GB" sz="2200" dirty="0" smtClean="0"/>
              <a:t>PSD</a:t>
            </a:r>
            <a:r>
              <a:rPr lang="en-GB" sz="2200" dirty="0"/>
              <a:t>, </a:t>
            </a:r>
            <a:r>
              <a:rPr lang="en-GB" sz="2200" dirty="0" smtClean="0"/>
              <a:t>JPEG2000, Image EPS, Image PDF, RAW</a:t>
            </a:r>
            <a:endParaRPr lang="en-GB" sz="2200" dirty="0"/>
          </a:p>
          <a:p>
            <a:pPr lvl="1"/>
            <a:r>
              <a:rPr lang="en-GB" sz="2200" dirty="0" smtClean="0"/>
              <a:t>With </a:t>
            </a:r>
            <a:r>
              <a:rPr lang="en-GB" sz="2400" dirty="0"/>
              <a:t>EXIF data support</a:t>
            </a:r>
          </a:p>
          <a:p>
            <a:pPr lvl="1"/>
            <a:endParaRPr lang="en-GB" sz="2200" dirty="0" smtClean="0"/>
          </a:p>
        </p:txBody>
      </p:sp>
      <p:pic>
        <p:nvPicPr>
          <p:cNvPr id="7" name="Picture 6" descr="EFI_ICON_FourFieryAreas_US_USABIL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6" y="71845"/>
            <a:ext cx="812020" cy="775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1995" y="4643122"/>
            <a:ext cx="719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Same color and production controls, regardless of the file format!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473" y="1302125"/>
            <a:ext cx="1910431" cy="2694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689" y="1904341"/>
            <a:ext cx="1865437" cy="260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67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Usability – general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00335" y="4719150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4545863" cy="31801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“Everyday” work mode for a simpler interface</a:t>
            </a:r>
          </a:p>
          <a:p>
            <a:r>
              <a:rPr lang="en-GB" sz="2400" dirty="0" smtClean="0"/>
              <a:t>Manual or automatic Online </a:t>
            </a:r>
            <a:r>
              <a:rPr lang="en-GB" sz="2400" dirty="0"/>
              <a:t>U</a:t>
            </a:r>
            <a:r>
              <a:rPr lang="en-GB" sz="2400" dirty="0" smtClean="0"/>
              <a:t>pdate checker</a:t>
            </a:r>
          </a:p>
          <a:p>
            <a:r>
              <a:rPr lang="en-GB" sz="2400" dirty="0" smtClean="0"/>
              <a:t>Backup and restore settings and jobs; for Fiery eXpress or Fiery XF</a:t>
            </a:r>
          </a:p>
        </p:txBody>
      </p:sp>
      <p:pic>
        <p:nvPicPr>
          <p:cNvPr id="7" name="Picture 6" descr="EFI_ICON_FourFieryAreas_US_USABILITY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26" y="71845"/>
            <a:ext cx="812020" cy="775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9662" y="4625180"/>
            <a:ext cx="7197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Spend more time producing and less time administering!</a:t>
            </a:r>
            <a:endParaRPr lang="en-GB" sz="1600" i="1" dirty="0">
              <a:latin typeface="Georgia"/>
              <a:cs typeface="Georg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70" y="1433513"/>
            <a:ext cx="1910223" cy="300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740" y="2326480"/>
            <a:ext cx="2320892" cy="1564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427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</a:t>
            </a:r>
            <a:r>
              <a:rPr lang="en-US" dirty="0" smtClean="0"/>
              <a:t>new?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35" y="4730390"/>
            <a:ext cx="763359" cy="273844"/>
          </a:xfrm>
        </p:spPr>
        <p:txBody>
          <a:bodyPr/>
          <a:lstStyle/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new in </a:t>
            </a:r>
            <a:r>
              <a:rPr lang="en-US" dirty="0" smtClean="0"/>
              <a:t>Fiery </a:t>
            </a:r>
            <a:r>
              <a:rPr lang="en-US" dirty="0"/>
              <a:t>eXpress 4.6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single Fiery </a:t>
            </a:r>
            <a:r>
              <a:rPr lang="en-US" dirty="0" smtClean="0"/>
              <a:t>eXpress</a:t>
            </a:r>
          </a:p>
          <a:p>
            <a:pPr lvl="1"/>
            <a:r>
              <a:rPr lang="en-US" dirty="0"/>
              <a:t>Fiery eXpress for Photo, Proofing and Proofing Advanced products are replaced by a single product </a:t>
            </a:r>
            <a:endParaRPr lang="en-US" dirty="0" smtClean="0"/>
          </a:p>
          <a:p>
            <a:pPr lvl="1"/>
            <a:r>
              <a:rPr lang="en-US" dirty="0"/>
              <a:t>Users buying a full </a:t>
            </a:r>
            <a:r>
              <a:rPr lang="en-US" dirty="0" smtClean="0"/>
              <a:t>version, </a:t>
            </a:r>
            <a:r>
              <a:rPr lang="en-US" dirty="0"/>
              <a:t>or an upgrade, now benefit from the complete </a:t>
            </a:r>
            <a:r>
              <a:rPr lang="en-US" dirty="0" smtClean="0"/>
              <a:t>toolset </a:t>
            </a:r>
            <a:r>
              <a:rPr lang="en-US" dirty="0"/>
              <a:t>of all the three previous </a:t>
            </a:r>
            <a:r>
              <a:rPr lang="en-US" dirty="0" smtClean="0"/>
              <a:t>offerings</a:t>
            </a:r>
          </a:p>
          <a:p>
            <a:pPr lvl="1"/>
            <a:r>
              <a:rPr lang="en-US" dirty="0" smtClean="0"/>
              <a:t>Two sizes</a:t>
            </a:r>
            <a:endParaRPr lang="en-US" dirty="0"/>
          </a:p>
          <a:p>
            <a:pPr lvl="2"/>
            <a:r>
              <a:rPr lang="en-US" dirty="0" smtClean="0"/>
              <a:t>Fiery eXpress 4.6 Small: up </a:t>
            </a:r>
            <a:r>
              <a:rPr lang="en-US" dirty="0"/>
              <a:t>to </a:t>
            </a:r>
            <a:r>
              <a:rPr lang="en-US" dirty="0" smtClean="0"/>
              <a:t>18”/A2</a:t>
            </a:r>
          </a:p>
          <a:p>
            <a:pPr lvl="2"/>
            <a:r>
              <a:rPr lang="en-US" dirty="0" smtClean="0"/>
              <a:t>Fiery eXpress 4.6 Large: 24” and larger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2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EFI Fiery eXpress 4.6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EE8092-FD92-D247-BFBB-7625102F9F8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for the latest ISO 12647-2 reference profiles</a:t>
            </a:r>
          </a:p>
          <a:p>
            <a:pPr lvl="1"/>
            <a:r>
              <a:rPr lang="en-US" dirty="0"/>
              <a:t>Updated verification presets for proof validation in compliance with ISO/DIS 12647-7:2016</a:t>
            </a:r>
          </a:p>
          <a:p>
            <a:pPr lvl="1"/>
            <a:r>
              <a:rPr lang="en-US" dirty="0"/>
              <a:t>Support for the latest PANTONE</a:t>
            </a:r>
            <a:r>
              <a:rPr lang="en-US" baseline="30000" dirty="0"/>
              <a:t>®</a:t>
            </a:r>
            <a:r>
              <a:rPr lang="en-US" dirty="0"/>
              <a:t> spot color libraries </a:t>
            </a:r>
          </a:p>
          <a:p>
            <a:pPr lvl="1"/>
            <a:r>
              <a:rPr lang="en-US" dirty="0"/>
              <a:t>Support for the EFI ES-2000 </a:t>
            </a:r>
            <a:r>
              <a:rPr lang="en-US" dirty="0" smtClean="0"/>
              <a:t>and X-Rite i1Pro 2 spectrophotometers</a:t>
            </a:r>
            <a:endParaRPr lang="en-US" dirty="0"/>
          </a:p>
          <a:p>
            <a:pPr lvl="1"/>
            <a:r>
              <a:rPr lang="en-US" dirty="0"/>
              <a:t>14 new printer drivers for EPSON and Canon devices </a:t>
            </a:r>
          </a:p>
          <a:p>
            <a:pPr lvl="1"/>
            <a:r>
              <a:rPr lang="en-US" dirty="0"/>
              <a:t>Mac OS X </a:t>
            </a:r>
            <a:r>
              <a:rPr lang="en-US" dirty="0" smtClean="0"/>
              <a:t>10.11, 10.12 </a:t>
            </a:r>
            <a:r>
              <a:rPr lang="en-US" dirty="0"/>
              <a:t>and Microsoft</a:t>
            </a:r>
            <a:r>
              <a:rPr lang="en-US" baseline="30000" dirty="0"/>
              <a:t>®</a:t>
            </a:r>
            <a:r>
              <a:rPr lang="en-US" dirty="0"/>
              <a:t> </a:t>
            </a:r>
            <a:r>
              <a:rPr lang="en-US" dirty="0" smtClean="0"/>
              <a:t>Windows</a:t>
            </a:r>
            <a:r>
              <a:rPr lang="en-US" baseline="30000" dirty="0"/>
              <a:t>®</a:t>
            </a:r>
            <a:r>
              <a:rPr lang="en-US" dirty="0" smtClean="0"/>
              <a:t> </a:t>
            </a:r>
            <a:r>
              <a:rPr lang="en-US" dirty="0"/>
              <a:t>10 support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See release notes for more details: </a:t>
            </a:r>
            <a:r>
              <a:rPr lang="en-GB" dirty="0" err="1">
                <a:hlinkClick r:id="rId2" action="ppaction://hlinkfile"/>
              </a:rPr>
              <a:t>efi.com</a:t>
            </a:r>
            <a:r>
              <a:rPr lang="en-GB" dirty="0">
                <a:hlinkClick r:id="rId2" action="ppaction://hlinkfile"/>
              </a:rPr>
              <a:t>/</a:t>
            </a:r>
            <a:r>
              <a:rPr lang="en-GB" dirty="0" err="1" smtClean="0">
                <a:hlinkClick r:id="rId2" action="ppaction://hlinkfile"/>
              </a:rPr>
              <a:t>fieryexpress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0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Sales and marketing information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35" y="4730390"/>
            <a:ext cx="763359" cy="273844"/>
          </a:xfrm>
        </p:spPr>
        <p:txBody>
          <a:bodyPr/>
          <a:lstStyle/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Fiery eX</a:t>
            </a:r>
            <a:r>
              <a:rPr lang="en-US" dirty="0" smtClean="0">
                <a:effectLst/>
              </a:rPr>
              <a:t>press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Print, proof, verify….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873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8-03 at 3.31.59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356" y="3131540"/>
            <a:ext cx="2140205" cy="120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Minimum system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11283" y="4719441"/>
            <a:ext cx="763359" cy="273844"/>
          </a:xfrm>
        </p:spPr>
        <p:txBody>
          <a:bodyPr/>
          <a:lstStyle/>
          <a:p>
            <a:fld id="{6BEE8092-FD92-D247-BFBB-7625102F9F8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335864" cy="26812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Hardware requirements</a:t>
            </a:r>
          </a:p>
          <a:p>
            <a:pPr lvl="1"/>
            <a:r>
              <a:rPr lang="en-US" sz="2600" dirty="0" smtClean="0"/>
              <a:t>Microsoft</a:t>
            </a:r>
            <a:r>
              <a:rPr lang="en-US" sz="2000" baseline="30000" dirty="0" smtClean="0"/>
              <a:t>® </a:t>
            </a:r>
            <a:r>
              <a:rPr lang="en-US" sz="2600" dirty="0" smtClean="0"/>
              <a:t>Windows</a:t>
            </a:r>
            <a:r>
              <a:rPr lang="en-US" sz="2000" baseline="30000" dirty="0"/>
              <a:t>®</a:t>
            </a:r>
            <a:r>
              <a:rPr lang="en-US" sz="2600" dirty="0" smtClean="0"/>
              <a:t> </a:t>
            </a:r>
            <a:r>
              <a:rPr lang="en-US" sz="2600" dirty="0"/>
              <a:t>2 GHz Pentium IV </a:t>
            </a:r>
            <a:r>
              <a:rPr lang="en-US" sz="2600" dirty="0" smtClean="0"/>
              <a:t>PC/</a:t>
            </a:r>
            <a:r>
              <a:rPr lang="en-GB" sz="2600" dirty="0"/>
              <a:t>Macintosh with Intel </a:t>
            </a:r>
            <a:r>
              <a:rPr lang="en-GB" sz="2600" dirty="0" smtClean="0"/>
              <a:t>CPU</a:t>
            </a:r>
            <a:r>
              <a:rPr lang="en-US" sz="2600" dirty="0" smtClean="0"/>
              <a:t>, </a:t>
            </a:r>
            <a:r>
              <a:rPr lang="en-US" sz="2600" dirty="0"/>
              <a:t>1024 MB Ram</a:t>
            </a:r>
            <a:r>
              <a:rPr lang="en-US" sz="2600" dirty="0" smtClean="0"/>
              <a:t>, 10</a:t>
            </a:r>
            <a:r>
              <a:rPr lang="en-US" sz="2600" dirty="0"/>
              <a:t>/100 Mbit Network,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1 </a:t>
            </a:r>
            <a:r>
              <a:rPr lang="en-US" sz="2600" dirty="0"/>
              <a:t>available USB port</a:t>
            </a:r>
            <a:endParaRPr lang="en-US" sz="2600" dirty="0" smtClean="0"/>
          </a:p>
          <a:p>
            <a:r>
              <a:rPr lang="en-US" dirty="0" smtClean="0"/>
              <a:t>Operating system requirements</a:t>
            </a:r>
          </a:p>
          <a:p>
            <a:pPr lvl="1"/>
            <a:r>
              <a:rPr lang="pl-PL" sz="2600" dirty="0" smtClean="0"/>
              <a:t>Microsoft</a:t>
            </a:r>
            <a:r>
              <a:rPr lang="en-US" sz="2000" baseline="30000" dirty="0" smtClean="0"/>
              <a:t>® </a:t>
            </a:r>
            <a:r>
              <a:rPr lang="pl-PL" sz="2600" dirty="0" smtClean="0"/>
              <a:t>Windows</a:t>
            </a:r>
            <a:r>
              <a:rPr lang="pl-PL" sz="2600" baseline="30000" dirty="0"/>
              <a:t>®</a:t>
            </a:r>
            <a:r>
              <a:rPr lang="pl-PL" sz="2600" dirty="0"/>
              <a:t> </a:t>
            </a:r>
            <a:r>
              <a:rPr lang="pl-PL" sz="2600" dirty="0" smtClean="0"/>
              <a:t>7, 8</a:t>
            </a:r>
            <a:r>
              <a:rPr lang="pl-PL" sz="2600" dirty="0"/>
              <a:t>, </a:t>
            </a:r>
            <a:r>
              <a:rPr lang="pl-PL" sz="2600" dirty="0" smtClean="0"/>
              <a:t>8.1 and 10</a:t>
            </a:r>
          </a:p>
          <a:p>
            <a:pPr lvl="1"/>
            <a:r>
              <a:rPr lang="pl-PL" sz="2600" dirty="0" smtClean="0"/>
              <a:t>Mac OS X 10.9</a:t>
            </a:r>
            <a:r>
              <a:rPr lang="pl-PL" sz="2600" dirty="0"/>
              <a:t>, </a:t>
            </a:r>
            <a:r>
              <a:rPr lang="pl-PL" sz="2600" dirty="0" smtClean="0"/>
              <a:t>10.10, 10.11 and 10.12</a:t>
            </a:r>
            <a:endParaRPr lang="en-US" sz="2600" dirty="0"/>
          </a:p>
        </p:txBody>
      </p:sp>
      <p:pic>
        <p:nvPicPr>
          <p:cNvPr id="7" name="Picture 6" descr="Screen Shot 2016-09-22 at 2.08.4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" t="1383" r="1012" b="1432"/>
          <a:stretch/>
        </p:blipFill>
        <p:spPr>
          <a:xfrm>
            <a:off x="5832181" y="1558361"/>
            <a:ext cx="2279102" cy="128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41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Fiery eXpress - pricing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00335" y="4719150"/>
            <a:ext cx="763359" cy="273844"/>
          </a:xfrm>
        </p:spPr>
        <p:txBody>
          <a:bodyPr/>
          <a:lstStyle/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tabLst>
                <a:tab pos="3678238" algn="l"/>
                <a:tab pos="5200650" algn="l"/>
                <a:tab pos="6634163" algn="l"/>
              </a:tabLst>
            </a:pPr>
            <a:r>
              <a:rPr lang="en-US" sz="2400" dirty="0" smtClean="0"/>
              <a:t>Fiery eXpress 4.6 Small </a:t>
            </a:r>
            <a:endParaRPr lang="en-US" sz="2400" dirty="0"/>
          </a:p>
          <a:p>
            <a:pPr lvl="1">
              <a:tabLst>
                <a:tab pos="3678238" algn="l"/>
                <a:tab pos="5200650" algn="l"/>
                <a:tab pos="6634163" algn="l"/>
              </a:tabLst>
            </a:pPr>
            <a:r>
              <a:rPr lang="en-US" sz="2000" dirty="0"/>
              <a:t>F</a:t>
            </a:r>
            <a:r>
              <a:rPr lang="en-US" sz="2000" dirty="0" smtClean="0"/>
              <a:t>or </a:t>
            </a:r>
            <a:r>
              <a:rPr lang="en-US" sz="2000" dirty="0"/>
              <a:t>printers up </a:t>
            </a:r>
            <a:r>
              <a:rPr lang="en-US" sz="2000" dirty="0" smtClean="0"/>
              <a:t>to 18”/A2</a:t>
            </a:r>
            <a:r>
              <a:rPr lang="en-US" sz="2000" dirty="0"/>
              <a:t>	</a:t>
            </a:r>
            <a:endParaRPr lang="en-US" sz="2000" dirty="0" smtClean="0"/>
          </a:p>
          <a:p>
            <a:pPr lvl="1">
              <a:tabLst>
                <a:tab pos="3678238" algn="l"/>
                <a:tab pos="5200650" algn="l"/>
                <a:tab pos="6634163" algn="l"/>
              </a:tabLst>
            </a:pPr>
            <a:r>
              <a:rPr lang="en-US" sz="2000" dirty="0" smtClean="0"/>
              <a:t>EUR 600.00</a:t>
            </a:r>
            <a:r>
              <a:rPr lang="en-US" sz="2000" dirty="0"/>
              <a:t> /</a:t>
            </a:r>
            <a:r>
              <a:rPr lang="en-US" sz="2000" dirty="0" smtClean="0"/>
              <a:t> USD 750,00</a:t>
            </a:r>
            <a:r>
              <a:rPr lang="en-US" sz="2000" dirty="0"/>
              <a:t> </a:t>
            </a:r>
            <a:r>
              <a:rPr lang="en-US" sz="2000" dirty="0" smtClean="0"/>
              <a:t>/ GBP 510</a:t>
            </a:r>
            <a:endParaRPr lang="en-US" sz="2000" dirty="0"/>
          </a:p>
          <a:p>
            <a:pPr>
              <a:tabLst>
                <a:tab pos="3678238" algn="l"/>
                <a:tab pos="5200650" algn="l"/>
                <a:tab pos="6634163" algn="l"/>
              </a:tabLst>
            </a:pPr>
            <a:endParaRPr lang="en-US" sz="2000" dirty="0"/>
          </a:p>
          <a:p>
            <a:pPr>
              <a:tabLst>
                <a:tab pos="3678238" algn="l"/>
                <a:tab pos="5200650" algn="l"/>
                <a:tab pos="6634163" algn="l"/>
              </a:tabLst>
            </a:pPr>
            <a:r>
              <a:rPr lang="en-US" sz="2400" dirty="0"/>
              <a:t>Fiery eXpress 4.6 Large</a:t>
            </a:r>
            <a:endParaRPr lang="en-US" sz="2400" dirty="0" smtClean="0"/>
          </a:p>
          <a:p>
            <a:pPr lvl="1">
              <a:tabLst>
                <a:tab pos="3678238" algn="l"/>
                <a:tab pos="5200650" algn="l"/>
                <a:tab pos="6634163" algn="l"/>
              </a:tabLst>
            </a:pPr>
            <a:r>
              <a:rPr lang="en-US" sz="2000" dirty="0"/>
              <a:t>F</a:t>
            </a:r>
            <a:r>
              <a:rPr lang="en-US" sz="2000" dirty="0" smtClean="0"/>
              <a:t>or printers of 24” and larger</a:t>
            </a:r>
            <a:r>
              <a:rPr lang="en-US" sz="2000" dirty="0"/>
              <a:t>	</a:t>
            </a:r>
            <a:endParaRPr lang="en-US" sz="2000" dirty="0" smtClean="0"/>
          </a:p>
          <a:p>
            <a:pPr lvl="1">
              <a:tabLst>
                <a:tab pos="3678238" algn="l"/>
                <a:tab pos="5200650" algn="l"/>
                <a:tab pos="6634163" algn="l"/>
              </a:tabLst>
            </a:pPr>
            <a:r>
              <a:rPr lang="en-US" sz="2000" dirty="0" smtClean="0"/>
              <a:t>EUR 1.000,00 / USD 1.250,00 / GBP </a:t>
            </a:r>
            <a:r>
              <a:rPr lang="en-US" sz="2000" dirty="0"/>
              <a:t>850</a:t>
            </a:r>
          </a:p>
          <a:p>
            <a:pPr marL="0" indent="0">
              <a:buNone/>
              <a:tabLst>
                <a:tab pos="3678238" algn="l"/>
                <a:tab pos="5200650" algn="l"/>
                <a:tab pos="6634163" algn="l"/>
              </a:tabLst>
            </a:pPr>
            <a:endParaRPr lang="en-US" sz="2000" dirty="0"/>
          </a:p>
          <a:p>
            <a:pPr>
              <a:tabLst>
                <a:tab pos="3678238" algn="l"/>
                <a:tab pos="5200650" algn="l"/>
                <a:tab pos="6634163" algn="l"/>
              </a:tabLs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298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6-08-30 at 5.47.4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714" y="2269065"/>
            <a:ext cx="1210020" cy="172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 Shot 2016-08-25 at 2.57.0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123" y="1445487"/>
            <a:ext cx="1435070" cy="101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Fiery eXpress – marketing materials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458687" cy="3180160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 err="1">
                <a:hlinkClick r:id="rId4" action="ppaction://hlinkfile"/>
              </a:rPr>
              <a:t>e</a:t>
            </a:r>
            <a:r>
              <a:rPr lang="en-GB" sz="2800" dirty="0" err="1" smtClean="0">
                <a:hlinkClick r:id="rId4" action="ppaction://hlinkfile"/>
              </a:rPr>
              <a:t>fi.com</a:t>
            </a:r>
            <a:r>
              <a:rPr lang="en-GB" sz="2800" dirty="0" smtClean="0">
                <a:hlinkClick r:id="rId4" action="ppaction://hlinkfile"/>
              </a:rPr>
              <a:t>/</a:t>
            </a:r>
            <a:r>
              <a:rPr lang="en-GB" sz="2800" dirty="0" err="1" smtClean="0">
                <a:hlinkClick r:id="rId4" action="ppaction://hlinkfile"/>
              </a:rPr>
              <a:t>fieryexpress</a:t>
            </a:r>
            <a:endParaRPr lang="en-GB" sz="2800" dirty="0" smtClean="0"/>
          </a:p>
          <a:p>
            <a:pPr lvl="1"/>
            <a:r>
              <a:rPr lang="en-GB" sz="2400" dirty="0" smtClean="0"/>
              <a:t>Brochure</a:t>
            </a:r>
            <a:endParaRPr lang="en-GB" sz="2400" dirty="0"/>
          </a:p>
          <a:p>
            <a:pPr lvl="1"/>
            <a:r>
              <a:rPr lang="en-GB" sz="2400" dirty="0" smtClean="0"/>
              <a:t>Feature Chart</a:t>
            </a:r>
            <a:endParaRPr lang="en-GB" sz="2400" dirty="0"/>
          </a:p>
          <a:p>
            <a:pPr lvl="1"/>
            <a:r>
              <a:rPr lang="en-GB" sz="2400" dirty="0" smtClean="0"/>
              <a:t>Supported </a:t>
            </a:r>
            <a:r>
              <a:rPr lang="en-GB" sz="2400" dirty="0"/>
              <a:t>P</a:t>
            </a:r>
            <a:r>
              <a:rPr lang="en-GB" sz="2400" dirty="0" smtClean="0"/>
              <a:t>rinter List</a:t>
            </a:r>
            <a:endParaRPr lang="en-GB" sz="2400" dirty="0"/>
          </a:p>
          <a:p>
            <a:pPr lvl="1"/>
            <a:r>
              <a:rPr lang="en-GB" sz="2400" dirty="0" smtClean="0"/>
              <a:t>Release Notes</a:t>
            </a:r>
          </a:p>
          <a:p>
            <a:r>
              <a:rPr lang="en-GB" sz="2800" dirty="0" smtClean="0"/>
              <a:t>Gold and Fiery Partner Portal</a:t>
            </a:r>
          </a:p>
          <a:p>
            <a:pPr lvl="1"/>
            <a:r>
              <a:rPr lang="en-GB" sz="2400" dirty="0" smtClean="0"/>
              <a:t>Overview Presentation</a:t>
            </a:r>
          </a:p>
          <a:p>
            <a:pPr lvl="1"/>
            <a:r>
              <a:rPr lang="en-GB" sz="2400" dirty="0" smtClean="0"/>
              <a:t>Known Issues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00335" y="4719441"/>
            <a:ext cx="763359" cy="273844"/>
          </a:xfrm>
        </p:spPr>
        <p:txBody>
          <a:bodyPr/>
          <a:lstStyle/>
          <a:p>
            <a:pPr>
              <a:defRPr/>
            </a:pPr>
            <a:fld id="{DF4B46E5-9D81-6C4D-B65E-4B7E07DC5C8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 descr="Screen Shot 2016-08-25 at 2.56.45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436" y="1270000"/>
            <a:ext cx="1261747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Screen Shot 2016-08-30 at 5.48.07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820" y="2908299"/>
            <a:ext cx="1315924" cy="1705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498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5772" y="1516811"/>
            <a:ext cx="6670181" cy="1102519"/>
          </a:xfrm>
        </p:spPr>
        <p:txBody>
          <a:bodyPr>
            <a:normAutofit/>
          </a:bodyPr>
          <a:lstStyle/>
          <a:p>
            <a:r>
              <a:rPr lang="en-US" dirty="0" smtClean="0"/>
              <a:t>Thank </a:t>
            </a:r>
            <a:r>
              <a:rPr lang="en-US" dirty="0"/>
              <a:t>y</a:t>
            </a:r>
            <a:r>
              <a:rPr lang="en-US" dirty="0" smtClean="0"/>
              <a:t>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nema_Front_XF_eXpress46_transpar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933" y="2096978"/>
            <a:ext cx="2446867" cy="181378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Fiery eXpress - introduction</a:t>
            </a:r>
            <a:endParaRPr lang="en-US" dirty="0">
              <a:effectLst/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Fiery eXpress is… </a:t>
            </a:r>
          </a:p>
          <a:p>
            <a:pPr lvl="1"/>
            <a:r>
              <a:rPr lang="en-US" sz="1600" dirty="0" smtClean="0"/>
              <a:t>an entry level RIP and color management workflow</a:t>
            </a:r>
          </a:p>
          <a:p>
            <a:pPr lvl="1"/>
            <a:r>
              <a:rPr lang="en-US" sz="1600" dirty="0"/>
              <a:t>v</a:t>
            </a:r>
            <a:r>
              <a:rPr lang="en-US" sz="1600" dirty="0" smtClean="0"/>
              <a:t>ery comprehensive, yet intuitive</a:t>
            </a:r>
          </a:p>
          <a:p>
            <a:pPr lvl="1"/>
            <a:r>
              <a:rPr lang="en-US" sz="1600" dirty="0" smtClean="0"/>
              <a:t>productive </a:t>
            </a:r>
            <a:r>
              <a:rPr lang="en-US" sz="1600" dirty="0"/>
              <a:t>and highly </a:t>
            </a:r>
            <a:r>
              <a:rPr lang="en-US" sz="1600" dirty="0" smtClean="0"/>
              <a:t>automatable</a:t>
            </a:r>
          </a:p>
          <a:p>
            <a:pPr lvl="1"/>
            <a:r>
              <a:rPr lang="en-US" sz="1600" dirty="0" smtClean="0"/>
              <a:t>easy </a:t>
            </a:r>
            <a:r>
              <a:rPr lang="en-US" sz="1600" dirty="0"/>
              <a:t>to </a:t>
            </a:r>
            <a:r>
              <a:rPr lang="en-US" sz="1600" dirty="0" smtClean="0"/>
              <a:t>install, set-up, and operate</a:t>
            </a:r>
          </a:p>
          <a:p>
            <a:pPr lvl="1"/>
            <a:r>
              <a:rPr lang="en-US" sz="1600" dirty="0"/>
              <a:t>c</a:t>
            </a:r>
            <a:r>
              <a:rPr lang="en-US" sz="1600" dirty="0" smtClean="0"/>
              <a:t>olor ready out-of-the-box</a:t>
            </a:r>
            <a:endParaRPr lang="en-US" sz="1600" dirty="0"/>
          </a:p>
          <a:p>
            <a:pPr lvl="1"/>
            <a:r>
              <a:rPr lang="en-US" sz="1600" dirty="0" smtClean="0"/>
              <a:t>for inkjet, laser and LED technologies</a:t>
            </a:r>
          </a:p>
          <a:p>
            <a:pPr lvl="1"/>
            <a:r>
              <a:rPr lang="en-US" sz="1600" dirty="0"/>
              <a:t>100% focused on </a:t>
            </a:r>
            <a:r>
              <a:rPr lang="en-US" sz="1600" dirty="0" smtClean="0"/>
              <a:t>standards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erfect for hybrid environments; print, proof, verify….</a:t>
            </a:r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36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Fiery </a:t>
            </a:r>
            <a:r>
              <a:rPr lang="en-US" dirty="0" smtClean="0"/>
              <a:t>eXpress </a:t>
            </a:r>
            <a:r>
              <a:rPr lang="en-US" dirty="0"/>
              <a:t>- introduction</a:t>
            </a:r>
            <a:endParaRPr lang="en-GB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2"/>
          </p:nvPr>
        </p:nvSpPr>
        <p:spPr>
          <a:xfrm>
            <a:off x="457199" y="1321113"/>
            <a:ext cx="6283123" cy="3180160"/>
          </a:xfrm>
        </p:spPr>
        <p:txBody>
          <a:bodyPr>
            <a:noAutofit/>
          </a:bodyPr>
          <a:lstStyle/>
          <a:p>
            <a:r>
              <a:rPr lang="en-US" sz="2000" dirty="0" smtClean="0"/>
              <a:t>Foundations</a:t>
            </a:r>
          </a:p>
          <a:p>
            <a:pPr lvl="1"/>
            <a:r>
              <a:rPr lang="en-US" sz="1400" dirty="0"/>
              <a:t>Cross platform, Windows and Mac OS X </a:t>
            </a:r>
            <a:r>
              <a:rPr lang="en-US" sz="1400" dirty="0" smtClean="0"/>
              <a:t>support</a:t>
            </a:r>
          </a:p>
          <a:p>
            <a:pPr lvl="1"/>
            <a:r>
              <a:rPr lang="en-US" sz="1400" dirty="0" smtClean="0"/>
              <a:t>Adobe PostScript and APPE</a:t>
            </a:r>
          </a:p>
          <a:p>
            <a:pPr lvl="1"/>
            <a:r>
              <a:rPr lang="en-US" sz="1400" dirty="0" smtClean="0"/>
              <a:t>Multi-language support</a:t>
            </a:r>
          </a:p>
          <a:p>
            <a:pPr lvl="2"/>
            <a:r>
              <a:rPr lang="en-US" sz="1100" dirty="0" smtClean="0"/>
              <a:t>English (US+UK), French, Italian, German, Spanish, </a:t>
            </a:r>
            <a:br>
              <a:rPr lang="en-US" sz="1100" dirty="0" smtClean="0"/>
            </a:br>
            <a:r>
              <a:rPr lang="en-US" sz="1100" dirty="0" smtClean="0"/>
              <a:t>Japanese, Chinese and Polish</a:t>
            </a:r>
          </a:p>
          <a:p>
            <a:pPr lvl="1"/>
            <a:r>
              <a:rPr lang="en-US" sz="1400" dirty="0" smtClean="0"/>
              <a:t>Two sizes, Small (up to 18”/A2) and Large (24” and larger)</a:t>
            </a:r>
            <a:endParaRPr lang="en-US" sz="1400" dirty="0"/>
          </a:p>
          <a:p>
            <a:pPr lvl="1"/>
            <a:r>
              <a:rPr lang="en-US" sz="1400" dirty="0" smtClean="0"/>
              <a:t>Open ICC </a:t>
            </a:r>
            <a:r>
              <a:rPr lang="en-US" sz="1400" dirty="0"/>
              <a:t>color </a:t>
            </a:r>
            <a:r>
              <a:rPr lang="en-US" sz="1400" dirty="0" smtClean="0"/>
              <a:t>management</a:t>
            </a:r>
          </a:p>
          <a:p>
            <a:pPr lvl="1"/>
            <a:r>
              <a:rPr lang="en-US" sz="1400" dirty="0" smtClean="0"/>
              <a:t>Halftone, Contone and RGB drivers</a:t>
            </a:r>
          </a:p>
          <a:p>
            <a:pPr lvl="1"/>
            <a:r>
              <a:rPr lang="en-US" sz="1400" dirty="0" smtClean="0"/>
              <a:t>Desktop </a:t>
            </a:r>
            <a:r>
              <a:rPr lang="en-US" sz="1400" dirty="0"/>
              <a:t>application, with server </a:t>
            </a:r>
            <a:r>
              <a:rPr lang="en-US" sz="1400" dirty="0" smtClean="0"/>
              <a:t>functionality</a:t>
            </a:r>
          </a:p>
          <a:p>
            <a:pPr lvl="1"/>
            <a:r>
              <a:rPr lang="en-US" sz="1400" dirty="0" smtClean="0"/>
              <a:t>Continuous tone technology</a:t>
            </a:r>
          </a:p>
          <a:p>
            <a:pPr lvl="1"/>
            <a:r>
              <a:rPr lang="en-US" sz="1400" dirty="0" smtClean="0"/>
              <a:t>Single workflow or print queue</a:t>
            </a:r>
          </a:p>
          <a:p>
            <a:pPr lvl="1"/>
            <a:r>
              <a:rPr lang="en-US" sz="1400" dirty="0" smtClean="0"/>
              <a:t>From </a:t>
            </a:r>
            <a:r>
              <a:rPr lang="en-US" sz="1400" dirty="0"/>
              <a:t>the same core high-end technology as EFI Fiery </a:t>
            </a:r>
            <a:r>
              <a:rPr lang="en-US" sz="1400" dirty="0" smtClean="0"/>
              <a:t>XF</a:t>
            </a:r>
            <a:endParaRPr lang="en-US" sz="2400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5</a:t>
            </a:fld>
            <a:endParaRPr lang="en-US" sz="1000" dirty="0"/>
          </a:p>
        </p:txBody>
      </p:sp>
      <p:pic>
        <p:nvPicPr>
          <p:cNvPr id="6" name="Picture 5" descr="Cinema_Front_XF_eXpress46_transpar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933" y="2096978"/>
            <a:ext cx="2446867" cy="181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1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_2000_wZebra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822" y="2563857"/>
            <a:ext cx="1752600" cy="1142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Fiery eXpress – target markets</a:t>
            </a:r>
            <a:endParaRPr lang="en-GB" dirty="0"/>
          </a:p>
        </p:txBody>
      </p:sp>
      <p:sp>
        <p:nvSpPr>
          <p:cNvPr id="7" name="Inhaltsplatzhalter 9"/>
          <p:cNvSpPr>
            <a:spLocks noGrp="1"/>
          </p:cNvSpPr>
          <p:nvPr>
            <p:ph sz="quarter" idx="12"/>
          </p:nvPr>
        </p:nvSpPr>
        <p:spPr>
          <a:xfrm>
            <a:off x="457201" y="1521105"/>
            <a:ext cx="6055166" cy="318016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Production print</a:t>
            </a:r>
          </a:p>
          <a:p>
            <a:pPr lvl="1"/>
            <a:r>
              <a:rPr lang="en-US" sz="1400" dirty="0" smtClean="0"/>
              <a:t>E.g. agencies</a:t>
            </a:r>
            <a:r>
              <a:rPr lang="en-US" sz="1400" dirty="0"/>
              <a:t>, </a:t>
            </a:r>
            <a:r>
              <a:rPr lang="en-US" sz="1400" dirty="0" smtClean="0"/>
              <a:t>designers, print-for-pay, commercial printers</a:t>
            </a:r>
            <a:endParaRPr lang="en-US" sz="1400" dirty="0"/>
          </a:p>
          <a:p>
            <a:pPr lvl="2"/>
            <a:r>
              <a:rPr lang="en-US" sz="1000" dirty="0" smtClean="0"/>
              <a:t>With a need for high quality poster or production printing, and spot color simulations</a:t>
            </a:r>
            <a:endParaRPr lang="en-US" sz="1000" dirty="0"/>
          </a:p>
          <a:p>
            <a:r>
              <a:rPr lang="en-US" sz="1800" dirty="0" smtClean="0"/>
              <a:t>Standardized proofing</a:t>
            </a:r>
          </a:p>
          <a:p>
            <a:pPr lvl="1"/>
            <a:r>
              <a:rPr lang="en-US" sz="1400" dirty="0"/>
              <a:t>E.g. </a:t>
            </a:r>
            <a:r>
              <a:rPr lang="en-US" sz="1400" dirty="0" smtClean="0"/>
              <a:t>repro suppliers, production houses, commercial photographers, agencies and designers</a:t>
            </a:r>
          </a:p>
          <a:p>
            <a:pPr lvl="2"/>
            <a:r>
              <a:rPr lang="en-US" sz="1000" dirty="0" smtClean="0"/>
              <a:t>With a need for contract proofs, production with process control or job verification, and optimization</a:t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1800" dirty="0"/>
              <a:t>Photography and image reproduction</a:t>
            </a:r>
          </a:p>
          <a:p>
            <a:pPr lvl="1"/>
            <a:r>
              <a:rPr lang="en-US" sz="1400" dirty="0" smtClean="0"/>
              <a:t>E.g. photographers</a:t>
            </a:r>
            <a:r>
              <a:rPr lang="en-US" sz="1400" dirty="0"/>
              <a:t>, art printers</a:t>
            </a:r>
          </a:p>
          <a:p>
            <a:pPr lvl="2"/>
            <a:r>
              <a:rPr lang="en-US" sz="1000" dirty="0"/>
              <a:t>With a need for reliable output from </a:t>
            </a:r>
            <a:r>
              <a:rPr lang="en-US" sz="1000" dirty="0" smtClean="0"/>
              <a:t>image </a:t>
            </a:r>
            <a:r>
              <a:rPr lang="en-US" sz="1000" dirty="0"/>
              <a:t>file formats onto chosen medias</a:t>
            </a:r>
          </a:p>
          <a:p>
            <a:pPr lvl="2"/>
            <a:endParaRPr lang="en-US" sz="1400" kern="0" dirty="0">
              <a:solidFill>
                <a:srgbClr val="4D4F53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3125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6</a:t>
            </a:fld>
            <a:endParaRPr lang="en-US" sz="1000" dirty="0"/>
          </a:p>
        </p:txBody>
      </p:sp>
      <p:pic>
        <p:nvPicPr>
          <p:cNvPr id="12" name="Picture 6" descr="C:\Dokumente und Einstellungen\Carsten.EFI\Lokale Einstellungen\Temporary Internet Files\Content.IE5\ONNL9Y2Q\MP900438755[1]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06822" y="3706857"/>
            <a:ext cx="1752600" cy="114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06822" y="1390560"/>
            <a:ext cx="1752600" cy="116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6542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features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3125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7423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</a:t>
            </a:r>
            <a:endParaRPr lang="en-US" dirty="0"/>
          </a:p>
        </p:txBody>
      </p:sp>
      <p:pic>
        <p:nvPicPr>
          <p:cNvPr id="7" name="Picture 6" descr="EFI_ICON_FourFieryAreas_US_v3.3_COLOR_R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904" y="560295"/>
            <a:ext cx="2667985" cy="2166689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56357" y="4720015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0636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Color – ICC technology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433513"/>
            <a:ext cx="5258148" cy="3180160"/>
          </a:xfrm>
        </p:spPr>
        <p:txBody>
          <a:bodyPr wrap="square">
            <a:noAutofit/>
          </a:bodyPr>
          <a:lstStyle/>
          <a:p>
            <a:r>
              <a:rPr lang="en-GB" sz="2400" dirty="0"/>
              <a:t>Over 2500 built-in ICC profiles for over </a:t>
            </a:r>
            <a:r>
              <a:rPr lang="en-GB" sz="2400" dirty="0" smtClean="0"/>
              <a:t>400 printers</a:t>
            </a:r>
          </a:p>
          <a:p>
            <a:r>
              <a:rPr lang="en-GB" sz="2400" dirty="0" smtClean="0"/>
              <a:t>Latest ISO profile support</a:t>
            </a:r>
            <a:endParaRPr lang="en-GB" sz="2400" dirty="0"/>
          </a:p>
          <a:p>
            <a:r>
              <a:rPr lang="en-GB" sz="2400" dirty="0"/>
              <a:t>CMYK, RGB, Grayscale and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Multi-channel </a:t>
            </a:r>
            <a:r>
              <a:rPr lang="en-GB" sz="2400" dirty="0"/>
              <a:t>profile support</a:t>
            </a:r>
          </a:p>
          <a:p>
            <a:r>
              <a:rPr lang="en-GB" sz="2400" dirty="0"/>
              <a:t>Custom profile support</a:t>
            </a:r>
          </a:p>
          <a:p>
            <a:r>
              <a:rPr lang="en-GB" sz="2400" dirty="0" smtClean="0"/>
              <a:t>Support for L*a*b* optimizations</a:t>
            </a:r>
          </a:p>
        </p:txBody>
      </p:sp>
      <p:pic>
        <p:nvPicPr>
          <p:cNvPr id="7" name="Picture 6" descr="EFI_ICON_FourFieryAreas_US_COLOR_Onl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1453" y="71845"/>
            <a:ext cx="790693" cy="775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348" y="1347376"/>
            <a:ext cx="2393258" cy="318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478639" y="4719724"/>
            <a:ext cx="374952" cy="273844"/>
          </a:xfrm>
          <a:prstGeom prst="rect">
            <a:avLst/>
          </a:prstGeom>
        </p:spPr>
        <p:txBody>
          <a:bodyPr/>
          <a:lstStyle/>
          <a:p>
            <a:pPr algn="r"/>
            <a:fld id="{BBBAC0FC-EB2D-444B-B5E9-47050E06F709}" type="slidenum">
              <a:rPr lang="en-US" sz="1000" smtClean="0"/>
              <a:pPr algn="r"/>
              <a:t>9</a:t>
            </a:fld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969271" y="4610275"/>
            <a:ext cx="71393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i="1" dirty="0" smtClean="0">
                <a:latin typeface="Georgia"/>
                <a:cs typeface="Georgia"/>
              </a:rPr>
              <a:t>Expert level color controls, and ease of use!</a:t>
            </a:r>
            <a:endParaRPr lang="en-GB" sz="1600" i="1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034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4">
      <a:dk1>
        <a:srgbClr val="000100"/>
      </a:dk1>
      <a:lt1>
        <a:srgbClr val="FFFFFF"/>
      </a:lt1>
      <a:dk2>
        <a:srgbClr val="000100"/>
      </a:dk2>
      <a:lt2>
        <a:srgbClr val="FFFFFF"/>
      </a:lt2>
      <a:accent1>
        <a:srgbClr val="4D6896"/>
      </a:accent1>
      <a:accent2>
        <a:srgbClr val="53B3AB"/>
      </a:accent2>
      <a:accent3>
        <a:srgbClr val="ACCF60"/>
      </a:accent3>
      <a:accent4>
        <a:srgbClr val="CF6438"/>
      </a:accent4>
      <a:accent5>
        <a:srgbClr val="E3E441"/>
      </a:accent5>
      <a:accent6>
        <a:srgbClr val="D2293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all_web_property xmlns="4c39f8cd-3007-4406-903d-c9c888695bad">
      <Value>Fiery Partner Portal</Value>
      <Value>Sales Portal</Value>
    </all_web_property>
    <sls_min_level xmlns="4c39f8cd-3007-4406-903d-c9c888695bad">0-General</sls_min_level>
    <all_description xmlns="4c39f8cd-3007-4406-903d-c9c888695bad" xsi:nil="true"/>
    <all_internal_only xmlns="4c39f8cd-3007-4406-903d-c9c888695bad">true</all_internal_only>
    <all_date_end xmlns="4c39f8cd-3007-4406-903d-c9c888695bad">2017-02-27T08:00:00+00:00</all_date_end>
    <all_language xmlns="4c39f8cd-3007-4406-903d-c9c888695bad">English</all_language>
    <all_doc_category xmlns="4c39f8cd-3007-4406-903d-c9c888695bad">Presentation</all_doc_category>
    <all_product_name xmlns="4c39f8cd-3007-4406-903d-c9c888695bad">
      <Value>EFI eXpress</Value>
    </all_product_name>
    <all_date_begin xmlns="4c39f8cd-3007-4406-903d-c9c888695bad">2014-02-28T08:00:00+00:00</all_date_begin>
    <all_region xmlns="4c39f8cd-3007-4406-903d-c9c888695bad" xsi:nil="true"/>
    <all_archiveable_search xmlns="4c39f8cd-3007-4406-903d-c9c888695bad">true</all_archiveable_search>
    <fpp_exclude1_OEM xmlns="4c39f8cd-3007-4406-903d-c9c888695bad"/>
    <fpp_affiliates xmlns="4c39f8cd-3007-4406-903d-c9c888695bad"/>
    <fpp_exclude1_region xmlns="4c39f8cd-3007-4406-903d-c9c888695bad" xsi:nil="true"/>
    <fpp_exclude1_partner_type xmlns="4c39f8cd-3007-4406-903d-c9c888695bad"/>
    <fpp_level xmlns="4c39f8cd-3007-4406-903d-c9c888695bad"/>
    <fpp_partner_type xmlns="4c39f8cd-3007-4406-903d-c9c888695bad"/>
    <fpp_admin_only xmlns="4c39f8cd-3007-4406-903d-c9c888695bad">false</fpp_admin_only>
    <all_fiery_engine xmlns="4c39f8cd-3007-4406-903d-c9c888695bad"/>
    <all_fiery_oem xmlns="4c39f8cd-3007-4406-903d-c9c888695bad"/>
    <Created_x0020_by xmlns="4c39f8cd-3007-4406-903d-c9c888695bad">Kerry Moloney</Created_x0020_by>
    <fpp_exclude2_OEM xmlns="4c39f8cd-3007-4406-903d-c9c888695bad"/>
    <fpp_exclude2_region xmlns="4c39f8cd-3007-4406-903d-c9c888695bad" xsi:nil="true"/>
    <all_product_category xmlns="4c39f8cd-3007-4406-903d-c9c888695bad">
      <Value>Proofing and Inkjet Production Solutions</Value>
      <Value>Proofing and Workflow Solutions</Value>
    </all_product_category>
    <fpp_exclude2_partner_type xmlns="4c39f8cd-3007-4406-903d-c9c888695bad" xsi:nil="true"/>
    <_DCDateCreated xmlns="http://schemas.microsoft.com/sharepoint/v3/fields" xsi:nil="true"/>
    <_dlc_ExpireDateSaved xmlns="978a98f3-d2c8-4320-847c-5dc217e3d7c2" xsi:nil="true"/>
    <_dlc_ExpireDate xmlns="978a98f3-d2c8-4320-847c-5dc217e3d7c2">2017-02-27T08:00:00+00:00</_dlc_Expire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0DF6293C6DA0418CB7DD3DADC435BE" ma:contentTypeVersion="47" ma:contentTypeDescription="Create a new document." ma:contentTypeScope="" ma:versionID="f79a8a5502f9717fee72d79e05ad9e5e">
  <xsd:schema xmlns:xsd="http://www.w3.org/2001/XMLSchema" xmlns:p="http://schemas.microsoft.com/office/2006/metadata/properties" xmlns:ns2="4c39f8cd-3007-4406-903d-c9c888695bad" xmlns:ns3="http://schemas.microsoft.com/sharepoint/v3/fields" xmlns:ns4="978a98f3-d2c8-4320-847c-5dc217e3d7c2" targetNamespace="http://schemas.microsoft.com/office/2006/metadata/properties" ma:root="true" ma:fieldsID="9b8c5cc7f7177ceab117344d3c552cd2" ns2:_="" ns3:_="" ns4:_="">
    <xsd:import namespace="4c39f8cd-3007-4406-903d-c9c888695bad"/>
    <xsd:import namespace="http://schemas.microsoft.com/sharepoint/v3/fields"/>
    <xsd:import namespace="978a98f3-d2c8-4320-847c-5dc217e3d7c2"/>
    <xsd:element name="properties">
      <xsd:complexType>
        <xsd:sequence>
          <xsd:element name="documentManagement">
            <xsd:complexType>
              <xsd:all>
                <xsd:element ref="ns2:all_archiveable_search" minOccurs="0"/>
                <xsd:element ref="ns2:fpp_affiliates" minOccurs="0"/>
                <xsd:element ref="ns2:fpp_admin_only" minOccurs="0"/>
                <xsd:element ref="ns2:all_web_property" minOccurs="0"/>
                <xsd:element ref="ns2:all_region" minOccurs="0"/>
                <xsd:element ref="ns2:fpp_exclude1_OEM" minOccurs="0"/>
                <xsd:element ref="ns2:fpp_exclude1_partner_type" minOccurs="0"/>
                <xsd:element ref="ns2:fpp_exclude1_region" minOccurs="0"/>
                <xsd:element ref="ns2:fpp_exclude2_OEM" minOccurs="0"/>
                <xsd:element ref="ns2:fpp_exclude2_partner_type" minOccurs="0"/>
                <xsd:element ref="ns2:fpp_exclude2_region" minOccurs="0"/>
                <xsd:element ref="ns2:fpp_level" minOccurs="0"/>
                <xsd:element ref="ns2:fpp_partner_type" minOccurs="0"/>
                <xsd:element ref="ns2:sls_min_level"/>
                <xsd:element ref="ns2:all_description" minOccurs="0"/>
                <xsd:element ref="ns2:all_date_begin"/>
                <xsd:element ref="ns2:all_date_end"/>
                <xsd:element ref="ns2:all_doc_category" minOccurs="0"/>
                <xsd:element ref="ns2:all_fiery_engine" minOccurs="0"/>
                <xsd:element ref="ns2:all_fiery_oem" minOccurs="0"/>
                <xsd:element ref="ns2:all_internal_only" minOccurs="0"/>
                <xsd:element ref="ns2:all_language"/>
                <xsd:element ref="ns2:all_product_name" minOccurs="0"/>
                <xsd:element ref="ns2:Created_x0020_by" minOccurs="0"/>
                <xsd:element ref="ns3:_DCDateCreated" minOccurs="0"/>
                <xsd:element ref="ns2:all_product_category" minOccurs="0"/>
                <xsd:element ref="ns4:_dlc_Exempt" minOccurs="0"/>
                <xsd:element ref="ns4:_dlc_ExpireDateSaved" minOccurs="0"/>
                <xsd:element ref="ns4:_dlc_Expire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c39f8cd-3007-4406-903d-c9c888695bad" elementFormDefault="qualified">
    <xsd:import namespace="http://schemas.microsoft.com/office/2006/documentManagement/types"/>
    <xsd:element name="all_archiveable_search" ma:index="2" nillable="true" ma:displayName="all_archiveable_search" ma:default="0" ma:internalName="all_archiveable_search">
      <xsd:simpleType>
        <xsd:restriction base="dms:Boolean"/>
      </xsd:simpleType>
    </xsd:element>
    <xsd:element name="fpp_affiliates" ma:index="3" nillable="true" ma:displayName="fpp_affiliates" ma:internalName="fpp_affiliat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on"/>
                    <xsd:enumeration value="Fuji-Xerox"/>
                    <xsd:enumeration value="Global Imaging"/>
                    <xsd:enumeration value="Heidelberg"/>
                    <xsd:enumeration value="Hewlett-Packard"/>
                    <xsd:enumeration value="IKON"/>
                    <xsd:enumeration value="Konica Minolta"/>
                    <xsd:enumeration value="Kyocera-Mita"/>
                    <xsd:enumeration value="Lanier"/>
                    <xsd:enumeration value="Oce"/>
                    <xsd:enumeration value="Oki"/>
                    <xsd:enumeration value="Other"/>
                    <xsd:enumeration value="Ricoh"/>
                    <xsd:enumeration value="Samsung"/>
                    <xsd:enumeration value="Savin"/>
                    <xsd:enumeration value="Sharp"/>
                    <xsd:enumeration value="Toshiba"/>
                    <xsd:enumeration value="Xerox"/>
                  </xsd:restriction>
                </xsd:simpleType>
              </xsd:element>
            </xsd:sequence>
          </xsd:extension>
        </xsd:complexContent>
      </xsd:complexType>
    </xsd:element>
    <xsd:element name="fpp_admin_only" ma:index="4" nillable="true" ma:displayName="fpp_admin_only" ma:default="0" ma:internalName="fpp_admin_only">
      <xsd:simpleType>
        <xsd:restriction base="dms:Boolean"/>
      </xsd:simpleType>
    </xsd:element>
    <xsd:element name="all_web_property" ma:index="5" nillable="true" ma:displayName="all_web_property" ma:internalName="all_web_propert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Fiery Partner Portal"/>
                    <xsd:enumeration value="Sales Portal"/>
                    <xsd:enumeration value="www.efi.com"/>
                  </xsd:restriction>
                </xsd:simpleType>
              </xsd:element>
            </xsd:sequence>
          </xsd:extension>
        </xsd:complexContent>
      </xsd:complexType>
    </xsd:element>
    <xsd:element name="all_region" ma:index="6" nillable="true" ma:displayName="all_region" ma:format="Dropdown" ma:internalName="all_region">
      <xsd:simpleType>
        <xsd:restriction base="dms:Choice">
          <xsd:enumeration value="Africa"/>
          <xsd:enumeration value="Americas"/>
          <xsd:enumeration value="Australia"/>
          <xsd:enumeration value="Caribbean/Islands"/>
          <xsd:enumeration value="Central America"/>
          <xsd:enumeration value="Central Europe"/>
          <xsd:enumeration value="China"/>
          <xsd:enumeration value="India"/>
          <xsd:enumeration value="Japan"/>
          <xsd:enumeration value="Mexico"/>
          <xsd:enumeration value="Middle East"/>
          <xsd:enumeration value="NE Asia"/>
          <xsd:enumeration value="North America"/>
          <xsd:enumeration value="Northern Europe"/>
          <xsd:enumeration value="SE Asia"/>
          <xsd:enumeration value="South America"/>
          <xsd:enumeration value="Southern Europe"/>
        </xsd:restriction>
      </xsd:simpleType>
    </xsd:element>
    <xsd:element name="fpp_exclude1_OEM" ma:index="7" nillable="true" ma:displayName="fpp_exclude1_affiliates" ma:internalName="fpp_exclude1_O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on"/>
                    <xsd:enumeration value="Global Imaging"/>
                    <xsd:enumeration value="Heidelberg"/>
                    <xsd:enumeration value="Hewlett-Packard"/>
                    <xsd:enumeration value="IKON"/>
                    <xsd:enumeration value="Konica Minolta"/>
                    <xsd:enumeration value="Kyocera-Mita"/>
                    <xsd:enumeration value="Lanier"/>
                    <xsd:enumeration value="Oce"/>
                    <xsd:enumeration value="Oki"/>
                    <xsd:enumeration value="Other"/>
                    <xsd:enumeration value="Ricoh"/>
                    <xsd:enumeration value="Samsung"/>
                    <xsd:enumeration value="Savin"/>
                    <xsd:enumeration value="Sharp"/>
                    <xsd:enumeration value="Toshiba"/>
                    <xsd:enumeration value="Xerox"/>
                  </xsd:restriction>
                </xsd:simpleType>
              </xsd:element>
            </xsd:sequence>
          </xsd:extension>
        </xsd:complexContent>
      </xsd:complexType>
    </xsd:element>
    <xsd:element name="fpp_exclude1_partner_type" ma:index="8" nillable="true" ma:displayName="fpp_exclude1_partner_type" ma:internalName="fpp_exclude1_partner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aler"/>
                    <xsd:enumeration value="Direct Reseller / Dealer"/>
                    <xsd:enumeration value="Independent Reseller / Dealer"/>
                    <xsd:enumeration value="JDF Developer"/>
                    <xsd:enumeration value="OEM"/>
                  </xsd:restriction>
                </xsd:simpleType>
              </xsd:element>
            </xsd:sequence>
          </xsd:extension>
        </xsd:complexContent>
      </xsd:complexType>
    </xsd:element>
    <xsd:element name="fpp_exclude1_region" ma:index="9" nillable="true" ma:displayName="fpp_exclude1_region" ma:format="Dropdown" ma:internalName="fpp_exclude1_region">
      <xsd:simpleType>
        <xsd:restriction base="dms:Choice">
          <xsd:enumeration value="Africa"/>
          <xsd:enumeration value="Americas"/>
          <xsd:enumeration value="Australia"/>
          <xsd:enumeration value="Caribbean/Islands"/>
          <xsd:enumeration value="Central America"/>
          <xsd:enumeration value="Central Europe"/>
          <xsd:enumeration value="China"/>
          <xsd:enumeration value="India"/>
          <xsd:enumeration value="Japan"/>
          <xsd:enumeration value="Mexico"/>
          <xsd:enumeration value="Middle East"/>
          <xsd:enumeration value="NE Asia"/>
          <xsd:enumeration value="North America"/>
          <xsd:enumeration value="Northern Europe"/>
          <xsd:enumeration value="SE Asia"/>
          <xsd:enumeration value="South America"/>
          <xsd:enumeration value="Southern Europe"/>
        </xsd:restriction>
      </xsd:simpleType>
    </xsd:element>
    <xsd:element name="fpp_exclude2_OEM" ma:index="10" nillable="true" ma:displayName="fpp_exclude2_affiliates" ma:internalName="fpp_exclude2_O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on"/>
                    <xsd:enumeration value="Global Imaging"/>
                    <xsd:enumeration value="Heidelberg"/>
                    <xsd:enumeration value="Hewlett-Packard"/>
                    <xsd:enumeration value="IKON"/>
                    <xsd:enumeration value="Konica Minolta"/>
                    <xsd:enumeration value="Kyocera-Mita"/>
                    <xsd:enumeration value="Lanier"/>
                    <xsd:enumeration value="Oce"/>
                    <xsd:enumeration value="Oki"/>
                    <xsd:enumeration value="Other"/>
                    <xsd:enumeration value="Ricoh"/>
                    <xsd:enumeration value="Samsung"/>
                    <xsd:enumeration value="Savin"/>
                    <xsd:enumeration value="Sharp"/>
                    <xsd:enumeration value="Toshiba"/>
                    <xsd:enumeration value="Xerox"/>
                  </xsd:restriction>
                </xsd:simpleType>
              </xsd:element>
            </xsd:sequence>
          </xsd:extension>
        </xsd:complexContent>
      </xsd:complexType>
    </xsd:element>
    <xsd:element name="fpp_exclude2_partner_type" ma:index="11" nillable="true" ma:displayName="fpp_exclude2_partner_type" ma:format="Dropdown" ma:internalName="fpp_exclude2_partner_type">
      <xsd:simpleType>
        <xsd:restriction base="dms:Choice">
          <xsd:enumeration value="Dealer"/>
          <xsd:enumeration value="Direct Reseller / Dealer"/>
          <xsd:enumeration value="Independent Reseller / Dealer"/>
          <xsd:enumeration value="JDF Developer"/>
          <xsd:enumeration value="OEM"/>
        </xsd:restriction>
      </xsd:simpleType>
    </xsd:element>
    <xsd:element name="fpp_exclude2_region" ma:index="12" nillable="true" ma:displayName="fpp_exclude2_region" ma:format="Dropdown" ma:internalName="fpp_exclude2_region">
      <xsd:simpleType>
        <xsd:restriction base="dms:Choice">
          <xsd:enumeration value="Africa"/>
          <xsd:enumeration value="Americas"/>
          <xsd:enumeration value="Australia"/>
          <xsd:enumeration value="Caribbean/Islands"/>
          <xsd:enumeration value="Central America"/>
          <xsd:enumeration value="Central Europe"/>
          <xsd:enumeration value="China"/>
          <xsd:enumeration value="India"/>
          <xsd:enumeration value="Japan"/>
          <xsd:enumeration value="Mexico"/>
          <xsd:enumeration value="Middle East"/>
          <xsd:enumeration value="NE Asia"/>
          <xsd:enumeration value="North America"/>
          <xsd:enumeration value="Northern Europe"/>
          <xsd:enumeration value="SE Asia"/>
          <xsd:enumeration value="South America"/>
          <xsd:enumeration value="Southern Europe"/>
        </xsd:restriction>
      </xsd:simpleType>
    </xsd:element>
    <xsd:element name="fpp_level" ma:index="13" nillable="true" ma:displayName="fpp_level" ma:internalName="fpp_lev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FI"/>
                    <xsd:enumeration value="General"/>
                    <xsd:enumeration value="GIS"/>
                    <xsd:enumeration value="Gold"/>
                    <xsd:enumeration value="Platinum"/>
                    <xsd:enumeration value="Silver"/>
                  </xsd:restriction>
                </xsd:simpleType>
              </xsd:element>
            </xsd:sequence>
          </xsd:extension>
        </xsd:complexContent>
      </xsd:complexType>
    </xsd:element>
    <xsd:element name="fpp_partner_type" ma:index="14" nillable="true" ma:displayName="fpp_partner_type" ma:internalName="fpp_partner_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aler"/>
                    <xsd:enumeration value="Direct Reseller / Dealer"/>
                    <xsd:enumeration value="Independent Reseller / Dealer"/>
                    <xsd:enumeration value="JDF Developer"/>
                    <xsd:enumeration value="OEM"/>
                  </xsd:restriction>
                </xsd:simpleType>
              </xsd:element>
            </xsd:sequence>
          </xsd:extension>
        </xsd:complexContent>
      </xsd:complexType>
    </xsd:element>
    <xsd:element name="sls_min_level" ma:index="15" ma:displayName="sls_min_level" ma:default="0-General" ma:format="Dropdown" ma:internalName="sls_min_level">
      <xsd:simpleType>
        <xsd:restriction base="dms:Choice">
          <xsd:enumeration value="0-General"/>
          <xsd:enumeration value="1-manager"/>
          <xsd:enumeration value="2-director"/>
          <xsd:enumeration value="3-VP"/>
        </xsd:restriction>
      </xsd:simpleType>
    </xsd:element>
    <xsd:element name="all_description" ma:index="16" nillable="true" ma:displayName="all_description" ma:internalName="all_description">
      <xsd:simpleType>
        <xsd:restriction base="dms:Note"/>
      </xsd:simpleType>
    </xsd:element>
    <xsd:element name="all_date_begin" ma:index="17" ma:displayName="all_date_begin" ma:default="[today]" ma:format="DateOnly" ma:internalName="all_date_begin">
      <xsd:simpleType>
        <xsd:restriction base="dms:DateTime"/>
      </xsd:simpleType>
    </xsd:element>
    <xsd:element name="all_date_end" ma:index="18" ma:displayName="all_date_end" ma:format="DateOnly" ma:internalName="all_date_end">
      <xsd:simpleType>
        <xsd:restriction base="dms:DateTime"/>
      </xsd:simpleType>
    </xsd:element>
    <xsd:element name="all_doc_category" ma:index="19" nillable="true" ma:displayName="all_doc_category" ma:format="Dropdown" ma:internalName="all_doc_category">
      <xsd:simpleType>
        <xsd:restriction base="dms:Choice">
          <xsd:enumeration value="Advertisement"/>
          <xsd:enumeration value="Article"/>
          <xsd:enumeration value="At a glance"/>
          <xsd:enumeration value="Brochure"/>
          <xsd:enumeration value="Case Study"/>
          <xsd:enumeration value="Competitive"/>
          <xsd:enumeration value="Connect Sessions"/>
          <xsd:enumeration value="Datasheet"/>
          <xsd:enumeration value="Demo"/>
          <xsd:enumeration value="Diagram"/>
          <xsd:enumeration value="Download"/>
          <xsd:enumeration value="FAQ"/>
          <xsd:enumeration value="Image"/>
          <xsd:enumeration value="Incentive"/>
          <xsd:enumeration value="Logo"/>
          <xsd:enumeration value="Mail Templates"/>
          <xsd:enumeration value="Manuals"/>
          <xsd:enumeration value="Newsletter"/>
          <xsd:enumeration value="Poster"/>
          <xsd:enumeration value="Presentation"/>
          <xsd:enumeration value="Price List"/>
          <xsd:enumeration value="Product Guide"/>
          <xsd:enumeration value="Product Matrix"/>
          <xsd:enumeration value="Quick Reference Guide"/>
          <xsd:enumeration value="Release Notes"/>
          <xsd:enumeration value="Report"/>
          <xsd:enumeration value="Sales Coverage Map"/>
          <xsd:enumeration value="Sales Guides/Questionnaire"/>
          <xsd:enumeration value="Samples/How-to"/>
          <xsd:enumeration value="Tech Reference"/>
          <xsd:enumeration value="Territory Maps"/>
          <xsd:enumeration value="Video"/>
          <xsd:enumeration value="Whitepaper"/>
        </xsd:restriction>
      </xsd:simpleType>
    </xsd:element>
    <xsd:element name="all_fiery_engine" ma:index="20" nillable="true" ma:displayName="all_fiery_engine" ma:internalName="all_fiery_engin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orPASS GX200"/>
                    <xsd:enumeration value="ColorPASS GX300"/>
                    <xsd:enumeration value="ColorPASS GX400"/>
                    <xsd:enumeration value="E22B"/>
                    <xsd:enumeration value="E22C"/>
                    <xsd:enumeration value="E-3100"/>
                    <xsd:enumeration value="E-3200"/>
                    <xsd:enumeration value="E-41A"/>
                    <xsd:enumeration value="E-42"/>
                    <xsd:enumeration value="E42B"/>
                    <xsd:enumeration value="E-43"/>
                    <xsd:enumeration value="E-43A"/>
                    <xsd:enumeration value="E-5100"/>
                    <xsd:enumeration value="E-5200"/>
                    <xsd:enumeration value="E-5300 E-3300"/>
                    <xsd:enumeration value="E-7100"/>
                    <xsd:enumeration value="E-7200"/>
                    <xsd:enumeration value="E-80"/>
                    <xsd:enumeration value="E-81 E-41"/>
                    <xsd:enumeration value="E-8100"/>
                    <xsd:enumeration value="E-82"/>
                    <xsd:enumeration value="E-83"/>
                    <xsd:enumeration value="E-83A"/>
                    <xsd:enumeration value="EB-1357"/>
                    <xsd:enumeration value="EB-32"/>
                    <xsd:enumeration value="e-STUDIO 2040C 2540C 3040C 3540C 4540C"/>
                    <xsd:enumeration value="e-STUDIO 5540C 6540C 6550C"/>
                    <xsd:enumeration value="EX 136"/>
                    <xsd:enumeration value="EX 150"/>
                    <xsd:enumeration value="EX 150 fx"/>
                    <xsd:enumeration value="EX 2100 EX-P 2100"/>
                    <xsd:enumeration value="EX 2100 EX-P 2100 fx"/>
                    <xsd:enumeration value="EX C75"/>
                    <xsd:enumeration value="EX J75"/>
                    <xsd:enumeration value="EX-i 80 EX 80"/>
                    <xsd:enumeration value="EX-i 80 EX 80 fx"/>
                    <xsd:enumeration value="EX-i C60-C70  EX C60-C70"/>
                    <xsd:enumeration value="EX-P 1000i"/>
                    <xsd:enumeration value="EX-P 1000i fx"/>
                    <xsd:enumeration value="EX-P 5"/>
                    <xsd:enumeration value="EX-P 5 fx"/>
                    <xsd:enumeration value="Fiery for DC 5000AP"/>
                    <xsd:enumeration value="Fiery for DC 8002"/>
                    <xsd:enumeration value="Fiery for DC 8080"/>
                    <xsd:enumeration value="Fiery for iGen 4"/>
                    <xsd:enumeration value="Fiery for Pro C720 C720S"/>
                    <xsd:enumeration value="Fiery for Pro C900 C900S"/>
                    <xsd:enumeration value="Fiery for Xerox 4112 4127"/>
                    <xsd:enumeration value="Fiery for Xerox Color 800 1000 Press"/>
                    <xsd:enumeration value="Fiery FS100"/>
                    <xsd:enumeration value="Fiery FS100 Pro"/>
                    <xsd:enumeration value="Fiery FS150 Pro"/>
                    <xsd:enumeration value="Fiery Servers for DC 242 252 260"/>
                    <xsd:enumeration value="Fiery Servers for the XC 550 560"/>
                    <xsd:enumeration value="Fiery Servers for the XC 560 570"/>
                    <xsd:enumeration value="Fiery Servers for the Xerox 700i DCP"/>
                    <xsd:enumeration value="Fiery Servers for the Xerox 770 DCP"/>
                    <xsd:enumeration value="Fiery Servers for Xerox 700 DCP"/>
                    <xsd:enumeration value="Fiery Servers for Xerox D95 D110 D125"/>
                    <xsd:enumeration value="FNC for WC 7400 Series"/>
                    <xsd:enumeration value="FNC for WC 7500 Series"/>
                    <xsd:enumeration value="FNC for WC 7700 Series"/>
                    <xsd:enumeration value="FNC for WC 7800 Series"/>
                    <xsd:enumeration value="IC-305"/>
                    <xsd:enumeration value="IC-306"/>
                    <xsd:enumeration value="IC-308"/>
                    <xsd:enumeration value="IC-310"/>
                    <xsd:enumeration value="IC-3600"/>
                    <xsd:enumeration value="IC-408"/>
                    <xsd:enumeration value="IC-412"/>
                    <xsd:enumeration value="IC-413"/>
                    <xsd:enumeration value="IC-414"/>
                    <xsd:enumeration value="IC-415"/>
                    <xsd:enumeration value="IC-416"/>
                    <xsd:enumeration value="imagePASS-A1"/>
                    <xsd:enumeration value="imagePASS-A2"/>
                    <xsd:enumeration value="imagePASS-B1"/>
                    <xsd:enumeration value="imagePASS-B2"/>
                    <xsd:enumeration value="imagePASS-H1"/>
                    <xsd:enumeration value="imagePASS-U1"/>
                    <xsd:enumeration value="imagePASS-U2"/>
                    <xsd:enumeration value="imagePASS-Y1"/>
                    <xsd:enumeration value="imagePRESS A1200"/>
                    <xsd:enumeration value="imagePRESS A2200"/>
                    <xsd:enumeration value="imagePRESS A3200"/>
                    <xsd:enumeration value="imagePRESS A3300 A2300 A1300"/>
                    <xsd:enumeration value="imagePRESS B5000 B4000"/>
                    <xsd:enumeration value="imagePRESS F200"/>
                    <xsd:enumeration value="imagePRESS G100"/>
                    <xsd:enumeration value="imagePRESS J100"/>
                    <xsd:enumeration value="imagePRESS J200"/>
                    <xsd:enumeration value="imagePRESS K100"/>
                    <xsd:enumeration value="imagePRESS K200"/>
                    <xsd:enumeration value="imagePRESS Server A1100"/>
                    <xsd:enumeration value="imagePRESS Server A2100"/>
                    <xsd:enumeration value="imagePRESS Server A3100"/>
                    <xsd:enumeration value="imagePRESS Server A3200 A2200 A1200"/>
                    <xsd:enumeration value="imagePRESS Server Q2"/>
                    <xsd:enumeration value="imagePRESS Server T1"/>
                    <xsd:enumeration value="imagePRESS Server Z1"/>
                    <xsd:enumeration value="MX-PE10"/>
                    <xsd:enumeration value="TASKalfa 5550ci 4550ci 3550ci 3050ci"/>
                    <xsd:enumeration value="TASKalfa 5551ci 4551ci 3551ci 3051ci"/>
                    <xsd:enumeration value="TASKalfa 7550ci 6550ci"/>
                    <xsd:enumeration value="TASKalfa 7551ci 6551ci"/>
                  </xsd:restriction>
                </xsd:simpleType>
              </xsd:element>
            </xsd:sequence>
          </xsd:extension>
        </xsd:complexContent>
      </xsd:complexType>
    </xsd:element>
    <xsd:element name="all_fiery_oem" ma:index="21" nillable="true" ma:displayName="all_fiery_oem" ma:internalName="all_fiery_oe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anon"/>
                    <xsd:enumeration value="Fuji-Xerox"/>
                    <xsd:enumeration value="Heidelberg"/>
                    <xsd:enumeration value="Konica Minolta"/>
                    <xsd:enumeration value="Kyocera-Mita"/>
                    <xsd:enumeration value="Ricoh"/>
                    <xsd:enumeration value="Sharp"/>
                    <xsd:enumeration value="Toshiba"/>
                    <xsd:enumeration value="Xerox"/>
                  </xsd:restriction>
                </xsd:simpleType>
              </xsd:element>
            </xsd:sequence>
          </xsd:extension>
        </xsd:complexContent>
      </xsd:complexType>
    </xsd:element>
    <xsd:element name="all_internal_only" ma:index="22" nillable="true" ma:displayName="all_internal_only" ma:default="0" ma:internalName="all_internal_only">
      <xsd:simpleType>
        <xsd:restriction base="dms:Boolean"/>
      </xsd:simpleType>
    </xsd:element>
    <xsd:element name="all_language" ma:index="23" ma:displayName="all_language" ma:default="English" ma:format="Dropdown" ma:internalName="all_language">
      <xsd:simpleType>
        <xsd:restriction base="dms:Choice">
          <xsd:enumeration value="Chinese (People's Republic of China)"/>
          <xsd:enumeration value="Chinese (Taiwan)"/>
          <xsd:enumeration value="Czech (Czech Republic)"/>
          <xsd:enumeration value="Dutch"/>
          <xsd:enumeration value="English"/>
          <xsd:enumeration value="English (United Kingdom)"/>
          <xsd:enumeration value="French"/>
          <xsd:enumeration value="German"/>
          <xsd:enumeration value="Italian"/>
          <xsd:enumeration value="Japanese (Japan)"/>
          <xsd:enumeration value="Korean (Korea)"/>
          <xsd:enumeration value="Polish (Poland)"/>
          <xsd:enumeration value="Portuguese (Brazil)"/>
          <xsd:enumeration value="Russian (Russia)"/>
          <xsd:enumeration value="Spanish"/>
          <xsd:enumeration value="Swedish (Sweden)"/>
          <xsd:enumeration value="Turkish (Turkey)"/>
        </xsd:restriction>
      </xsd:simpleType>
    </xsd:element>
    <xsd:element name="all_product_name" ma:index="24" nillable="true" ma:displayName="all_product_name" ma:internalName="all_product_na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mpetitive"/>
                    <xsd:enumeration value="DirectSmile Cross Media"/>
                    <xsd:enumeration value="DirectSmile VDP"/>
                    <xsd:enumeration value="EFI Colorproof XF"/>
                    <xsd:enumeration value="EFI Digital StoreFront"/>
                    <xsd:enumeration value="EFI DSF Essential"/>
                    <xsd:enumeration value="EFI DSF Express"/>
                    <xsd:enumeration value="EFI ES-1000"/>
                    <xsd:enumeration value="EFI ES-2000"/>
                    <xsd:enumeration value="EFI Essential Suite Digital StoreFront"/>
                    <xsd:enumeration value="EFI eXpress"/>
                    <xsd:enumeration value="EFI Fiery XF"/>
                    <xsd:enumeration value="EFI Fiery XF for VUTEk"/>
                    <xsd:enumeration value="EFI Fiery XF proServer"/>
                    <xsd:enumeration value="EFI MicroPress"/>
                    <xsd:enumeration value="EFI Plug-ins for Global Scan NX"/>
                    <xsd:enumeration value="EFI PrintMe Connect"/>
                    <xsd:enumeration value="EFI PrintMe for Canon"/>
                    <xsd:enumeration value="EFI PrintMe Mobile"/>
                    <xsd:enumeration value="EFI PrintMe Server for Xerox EIP"/>
                    <xsd:enumeration value="EFI PrintMe Terminal"/>
                    <xsd:enumeration value="EFI SendMe"/>
                    <xsd:enumeration value="EFI Splash"/>
                    <xsd:enumeration value="EP Register"/>
                    <xsd:enumeration value="EP Server"/>
                    <xsd:enumeration value="Fiery API"/>
                    <xsd:enumeration value="Fiery Central"/>
                    <xsd:enumeration value="Fiery Certification"/>
                    <xsd:enumeration value="Fiery Color Profiler Suite"/>
                    <xsd:enumeration value="Fiery Command WorkStation"/>
                    <xsd:enumeration value="Fiery Compose"/>
                    <xsd:enumeration value="Fiery Connect 2013"/>
                    <xsd:enumeration value="Fiery Connect 2014"/>
                    <xsd:enumeration value="Fiery Dashboard"/>
                    <xsd:enumeration value="Fiery Digital Print Servers"/>
                    <xsd:enumeration value="Fiery Direct Mobile Printing"/>
                    <xsd:enumeration value="Fiery Focus Webinars"/>
                    <xsd:enumeration value="Fiery FS100 Pro"/>
                    <xsd:enumeration value="Fiery FS150 Pro"/>
                    <xsd:enumeration value="Fiery FS200 Pro"/>
                    <xsd:enumeration value="Fiery Go"/>
                    <xsd:enumeration value="Fiery Graphic Arts Package"/>
                    <xsd:enumeration value="Fiery Graphic Arts Package - Premium Edition"/>
                    <xsd:enumeration value="Fiery Impose"/>
                    <xsd:enumeration value="Fiery Impose-Compose"/>
                    <xsd:enumeration value="Fiery in the Office"/>
                    <xsd:enumeration value="Fiery Insider Bulletins"/>
                    <xsd:enumeration value="Fiery Insider Webinars"/>
                    <xsd:enumeration value="Fiery JDF Integration"/>
                    <xsd:enumeration value="Fiery JobFlow"/>
                    <xsd:enumeration value="Fiery JobMaster"/>
                    <xsd:enumeration value="Fiery Partner Bulletins"/>
                    <xsd:enumeration value="Fiery Productivity Package"/>
                    <xsd:enumeration value="Fiery proServer for KIP C7800"/>
                    <xsd:enumeration value="Fiery Send Server"/>
                    <xsd:enumeration value="Fiery Services and Support"/>
                    <xsd:enumeration value="Fiery System 10"/>
                    <xsd:enumeration value="Fiery System 9 Release 2"/>
                    <xsd:enumeration value="Fiery Variable Data Printing"/>
                    <xsd:enumeration value="Fiery VUE"/>
                    <xsd:enumeration value="Fogra Validation Systems"/>
                    <xsd:enumeration value="G3 Card Vending Kiosk"/>
                    <xsd:enumeration value="IKON DocSend"/>
                    <xsd:enumeration value="IKON DocSend Server"/>
                    <xsd:enumeration value="M500 Station"/>
                    <xsd:enumeration value="Marketing Material"/>
                    <xsd:enumeration value="PowerPress"/>
                    <xsd:enumeration value="Price Lists"/>
                    <xsd:enumeration value="Prinergy - Fiery Integration"/>
                    <xsd:enumeration value="Programs"/>
                    <xsd:enumeration value="Self-Serve AdminCentral"/>
                    <xsd:enumeration value="Territory Maps"/>
                    <xsd:enumeration value="World of Fiery Webinars"/>
                    <xsd:enumeration value="WW Sales &amp; Marketing Conference 2011 - Fiery"/>
                    <xsd:enumeration value="WW Sales Marketing Conference 2012 - Fiery"/>
                    <xsd:enumeration value="WW Sales Marketing Conference 2013 - Fiery"/>
                    <xsd:enumeration value="WW Sales Marketing Conference 2014 - Fiery"/>
                    <xsd:enumeration value="WW Sales Marketing Conference 2015 - Fiery"/>
                  </xsd:restriction>
                </xsd:simpleType>
              </xsd:element>
            </xsd:sequence>
          </xsd:extension>
        </xsd:complexContent>
      </xsd:complexType>
    </xsd:element>
    <xsd:element name="Created_x0020_by" ma:index="26" nillable="true" ma:displayName="Created by" ma:internalName="Created_x0020_by0">
      <xsd:simpleType>
        <xsd:restriction base="dms:Text">
          <xsd:maxLength value="255"/>
        </xsd:restriction>
      </xsd:simpleType>
    </xsd:element>
    <xsd:element name="all_product_category" ma:index="35" nillable="true" ma:displayName="all_product_category" ma:internalName="all_product_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Commerce Web to Print"/>
                    <xsd:enumeration value="Fiery Office Solutions"/>
                    <xsd:enumeration value="Fiery Production Solutions"/>
                    <xsd:enumeration value="Fiery Workflow Suite"/>
                    <xsd:enumeration value="Integrated Solutions"/>
                    <xsd:enumeration value="Print MIS/ERP"/>
                    <xsd:enumeration value="Production Workflow Solutions"/>
                    <xsd:enumeration value="Profiling and Imaging Solutions"/>
                    <xsd:enumeration value="Proofing and Inkjet Production Solutions"/>
                    <xsd:enumeration value="Proofing and Workflow Solutions"/>
                    <xsd:enumeration value="Self-Serve and Payment Systems"/>
                    <xsd:enumeration value="WWSMC 2014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28" nillable="true" ma:displayName="Date Created" ma:description="The date on which this resource was created" ma:format="DateTime" ma:hidden="true" ma:internalName="_DCDateCreated" ma:readOnly="false">
      <xsd:simpleType>
        <xsd:restriction base="dms:DateTime"/>
      </xsd:simpleType>
    </xsd:element>
  </xsd:schema>
  <xsd:schema xmlns:xsd="http://www.w3.org/2001/XMLSchema" xmlns:dms="http://schemas.microsoft.com/office/2006/documentManagement/types" targetNamespace="978a98f3-d2c8-4320-847c-5dc217e3d7c2" elementFormDefault="qualified">
    <xsd:import namespace="http://schemas.microsoft.com/office/2006/documentManagement/types"/>
    <xsd:element name="_dlc_Exempt" ma:index="36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37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38" nillable="true" ma:displayName="Expiration Date" ma:description="" ma:hidden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7" ma:displayName="Author"/>
        <xsd:element ref="dcterms:created" minOccurs="0" maxOccurs="1"/>
        <xsd:element ref="dc:identifier" minOccurs="0" maxOccurs="1"/>
        <xsd:element name="contentType" minOccurs="0" maxOccurs="1" type="xsd:string" ma:index="3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25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0</number>
            <property>all_date_end</property>
            <period>days</period>
          </formula>
          <action type="workflow" id="cc65b9e2-a657-4fd7-b630-19c79cc0a649"/>
        </data>
      </p:CustomData>
    </p:PolicyItem>
  </p:PolicyItems>
</p:Policy>
</file>

<file path=customXml/itemProps1.xml><?xml version="1.0" encoding="utf-8"?>
<ds:datastoreItem xmlns:ds="http://schemas.openxmlformats.org/officeDocument/2006/customXml" ds:itemID="{4FD4B3C6-77AB-47CE-863A-6AF78CC51371}">
  <ds:schemaRefs>
    <ds:schemaRef ds:uri="http://schemas.microsoft.com/office/2006/metadata/properties"/>
    <ds:schemaRef ds:uri="4c39f8cd-3007-4406-903d-c9c888695bad"/>
    <ds:schemaRef ds:uri="http://schemas.microsoft.com/sharepoint/v3/fields"/>
    <ds:schemaRef ds:uri="978a98f3-d2c8-4320-847c-5dc217e3d7c2"/>
  </ds:schemaRefs>
</ds:datastoreItem>
</file>

<file path=customXml/itemProps2.xml><?xml version="1.0" encoding="utf-8"?>
<ds:datastoreItem xmlns:ds="http://schemas.openxmlformats.org/officeDocument/2006/customXml" ds:itemID="{8A41815A-6757-4B6E-AA06-7970910CFA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61A76-865E-499F-93EE-A4277E533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39f8cd-3007-4406-903d-c9c888695bad"/>
    <ds:schemaRef ds:uri="http://schemas.microsoft.com/sharepoint/v3/fields"/>
    <ds:schemaRef ds:uri="978a98f3-d2c8-4320-847c-5dc217e3d7c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24274FD3-4AB3-4326-8E3A-283542895897}">
  <ds:schemaRefs>
    <ds:schemaRef ds:uri="office.server.polic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14750</TotalTime>
  <Words>1172</Words>
  <Application>Microsoft Macintosh PowerPoint</Application>
  <PresentationFormat>On-screen Show (16:9)</PresentationFormat>
  <Paragraphs>244</Paragraphs>
  <Slides>33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Custom Design</vt:lpstr>
      <vt:lpstr>EFI™  Fiery® eXpress 4.6</vt:lpstr>
      <vt:lpstr>Content</vt:lpstr>
      <vt:lpstr>Introduction to Fiery eXpress</vt:lpstr>
      <vt:lpstr>Fiery eXpress - introduction</vt:lpstr>
      <vt:lpstr>Fiery eXpress - introduction</vt:lpstr>
      <vt:lpstr>Fiery eXpress – target markets</vt:lpstr>
      <vt:lpstr>Key features</vt:lpstr>
      <vt:lpstr>Color</vt:lpstr>
      <vt:lpstr>Color – ICC technology</vt:lpstr>
      <vt:lpstr>Color – ICC technology cont.</vt:lpstr>
      <vt:lpstr>Color – spot colors</vt:lpstr>
      <vt:lpstr>Color – adjustments</vt:lpstr>
      <vt:lpstr>Color – verification</vt:lpstr>
      <vt:lpstr>Integration – measuring devices</vt:lpstr>
      <vt:lpstr>Productivity</vt:lpstr>
      <vt:lpstr>Productivity – layout functions</vt:lpstr>
      <vt:lpstr>Productivity – layout functions</vt:lpstr>
      <vt:lpstr>Productivity – layout functions</vt:lpstr>
      <vt:lpstr>Productivity – presets</vt:lpstr>
      <vt:lpstr>Productivity – speed setting</vt:lpstr>
      <vt:lpstr>Usability</vt:lpstr>
      <vt:lpstr>Usability – wizards</vt:lpstr>
      <vt:lpstr>Usability – job submission</vt:lpstr>
      <vt:lpstr>Usability – file format support</vt:lpstr>
      <vt:lpstr>Usability – general</vt:lpstr>
      <vt:lpstr>What’s new?</vt:lpstr>
      <vt:lpstr>What’s new in Fiery eXpress 4.6</vt:lpstr>
      <vt:lpstr>What’s new in EFI Fiery eXpress 4.6</vt:lpstr>
      <vt:lpstr>Sales and marketing information</vt:lpstr>
      <vt:lpstr>Minimum system requirements</vt:lpstr>
      <vt:lpstr>Fiery eXpress - pricing</vt:lpstr>
      <vt:lpstr>Fiery eXpress – marketing materials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Fiery eXpress 4.5.6 Product Overview</dc:title>
  <dc:creator/>
  <cp:keywords>Fiery eXpress 4.5.6 Product Overview</cp:keywords>
  <cp:lastModifiedBy>Elli Cloots</cp:lastModifiedBy>
  <cp:revision>245</cp:revision>
  <cp:lastPrinted>2015-07-01T09:00:32Z</cp:lastPrinted>
  <dcterms:created xsi:type="dcterms:W3CDTF">2014-06-10T16:44:14Z</dcterms:created>
  <dcterms:modified xsi:type="dcterms:W3CDTF">2016-09-22T12:16:32Z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0x0101002B0DF6293C6DA0418CB7DD3DADC435BE</vt:lpwstr>
  </property>
</Properties>
</file>